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Lst>
  <p:notesMasterIdLst>
    <p:notesMasterId r:id="rId70"/>
  </p:notesMasterIdLst>
  <p:sldIdLst>
    <p:sldId id="256" r:id="rId2"/>
    <p:sldId id="263" r:id="rId3"/>
    <p:sldId id="265" r:id="rId4"/>
    <p:sldId id="261" r:id="rId5"/>
    <p:sldId id="262" r:id="rId6"/>
    <p:sldId id="280" r:id="rId7"/>
    <p:sldId id="281" r:id="rId8"/>
    <p:sldId id="258" r:id="rId9"/>
    <p:sldId id="264" r:id="rId10"/>
    <p:sldId id="266" r:id="rId11"/>
    <p:sldId id="267" r:id="rId12"/>
    <p:sldId id="268" r:id="rId13"/>
    <p:sldId id="269" r:id="rId14"/>
    <p:sldId id="270" r:id="rId15"/>
    <p:sldId id="273" r:id="rId16"/>
    <p:sldId id="271" r:id="rId17"/>
    <p:sldId id="274" r:id="rId18"/>
    <p:sldId id="275" r:id="rId19"/>
    <p:sldId id="276" r:id="rId20"/>
    <p:sldId id="277" r:id="rId21"/>
    <p:sldId id="278" r:id="rId22"/>
    <p:sldId id="282" r:id="rId23"/>
    <p:sldId id="285" r:id="rId24"/>
    <p:sldId id="283" r:id="rId25"/>
    <p:sldId id="284" r:id="rId26"/>
    <p:sldId id="286" r:id="rId27"/>
    <p:sldId id="287"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3" r:id="rId41"/>
    <p:sldId id="304" r:id="rId42"/>
    <p:sldId id="332" r:id="rId43"/>
    <p:sldId id="306" r:id="rId44"/>
    <p:sldId id="307" r:id="rId45"/>
    <p:sldId id="308" r:id="rId46"/>
    <p:sldId id="309" r:id="rId47"/>
    <p:sldId id="312"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8" r:id="rId64"/>
    <p:sldId id="329" r:id="rId65"/>
    <p:sldId id="330" r:id="rId66"/>
    <p:sldId id="331" r:id="rId67"/>
    <p:sldId id="301" r:id="rId68"/>
    <p:sldId id="305"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76391"/>
  </p:normalViewPr>
  <p:slideViewPr>
    <p:cSldViewPr snapToGrid="0" snapToObjects="1">
      <p:cViewPr>
        <p:scale>
          <a:sx n="81" d="100"/>
          <a:sy n="81" d="100"/>
        </p:scale>
        <p:origin x="448" y="296"/>
      </p:cViewPr>
      <p:guideLst/>
    </p:cSldViewPr>
  </p:slideViewPr>
  <p:notesTextViewPr>
    <p:cViewPr>
      <p:scale>
        <a:sx n="105" d="100"/>
        <a:sy n="10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2ACB9F-8E08-1549-9204-0E14A54B5DCD}" type="datetimeFigureOut">
              <a:rPr lang="en-US" smtClean="0"/>
              <a:t>11/16/21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949ED-D8AD-8041-93E2-C7D1A0E50554}" type="slidenum">
              <a:rPr lang="en-US" smtClean="0"/>
              <a:t>‹#›</a:t>
            </a:fld>
            <a:endParaRPr lang="en-US"/>
          </a:p>
        </p:txBody>
      </p:sp>
    </p:spTree>
    <p:extLst>
      <p:ext uri="{BB962C8B-B14F-4D97-AF65-F5344CB8AC3E}">
        <p14:creationId xmlns:p14="http://schemas.microsoft.com/office/powerpoint/2010/main" val="2971730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a:t>
            </a:r>
          </a:p>
          <a:p>
            <a:endParaRPr lang="en-US" dirty="0"/>
          </a:p>
          <a:p>
            <a:r>
              <a:rPr lang="en-US" dirty="0"/>
              <a:t>Hi, welcome</a:t>
            </a:r>
          </a:p>
          <a:p>
            <a:r>
              <a:rPr lang="en-US" dirty="0"/>
              <a:t>thanks for being here.  I'm really looking forwards to getting to know you all and hear more about your work, but first...</a:t>
            </a:r>
          </a:p>
        </p:txBody>
      </p:sp>
      <p:sp>
        <p:nvSpPr>
          <p:cNvPr id="4" name="Slide Number Placeholder 3"/>
          <p:cNvSpPr>
            <a:spLocks noGrp="1"/>
          </p:cNvSpPr>
          <p:nvPr>
            <p:ph type="sldNum" sz="quarter" idx="5"/>
          </p:nvPr>
        </p:nvSpPr>
        <p:spPr/>
        <p:txBody>
          <a:bodyPr/>
          <a:lstStyle/>
          <a:p>
            <a:fld id="{B5F949ED-D8AD-8041-93E2-C7D1A0E50554}" type="slidenum">
              <a:rPr lang="en-US" smtClean="0"/>
              <a:t>1</a:t>
            </a:fld>
            <a:endParaRPr lang="en-US"/>
          </a:p>
        </p:txBody>
      </p:sp>
    </p:spTree>
    <p:extLst>
      <p:ext uri="{BB962C8B-B14F-4D97-AF65-F5344CB8AC3E}">
        <p14:creationId xmlns:p14="http://schemas.microsoft.com/office/powerpoint/2010/main" val="2957681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working in Wayne’s group, I transition to another group in ESPM—Arthur Middleton, where I am now.</a:t>
            </a:r>
          </a:p>
          <a:p>
            <a:endParaRPr lang="en-US" dirty="0"/>
          </a:p>
          <a:p>
            <a:r>
              <a:rPr lang="en-US" dirty="0"/>
              <a:t>I’ll get into more project specifics in a second, but a brief overview: the group specializes in wildlife ecology and conservation. In other words, most of us use animal movement </a:t>
            </a:r>
            <a:r>
              <a:rPr lang="en-US" dirty="0" err="1"/>
              <a:t>gps</a:t>
            </a:r>
            <a:r>
              <a:rPr lang="en-US" dirty="0"/>
              <a:t> points perform various analyses to inform conservation work and policy</a:t>
            </a:r>
          </a:p>
          <a:p>
            <a:r>
              <a:rPr lang="en-US" dirty="0"/>
              <a:t>I have been here since September of 2019—and I was brought in to build a database compiling a bunch of movement data from a range of collaborators.  After getting that done, I transitioned to working on the projects I’ll describe in more detail later as well as others</a:t>
            </a:r>
          </a:p>
          <a:p>
            <a:endParaRPr lang="en-US" dirty="0"/>
          </a:p>
          <a:p>
            <a:r>
              <a:rPr lang="en-US" dirty="0"/>
              <a:t>Before I get into that, I will discuss the technical task I completed prior to the </a:t>
            </a:r>
            <a:r>
              <a:rPr lang="en-US" dirty="0" err="1"/>
              <a:t>inteview</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10</a:t>
            </a:fld>
            <a:endParaRPr lang="en-US"/>
          </a:p>
        </p:txBody>
      </p:sp>
    </p:spTree>
    <p:extLst>
      <p:ext uri="{BB962C8B-B14F-4D97-AF65-F5344CB8AC3E}">
        <p14:creationId xmlns:p14="http://schemas.microsoft.com/office/powerpoint/2010/main" val="3999331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working in Wayne’s group, I transition to another group in ESPM—Arthur Middleton, where I am now.</a:t>
            </a:r>
          </a:p>
          <a:p>
            <a:endParaRPr lang="en-US" dirty="0"/>
          </a:p>
          <a:p>
            <a:r>
              <a:rPr lang="en-US" dirty="0"/>
              <a:t>I’ll get into more project specifics in a second, but a brief overview: the group specializes in wildlife ecology and conservation. In other words, most of us use animal movement </a:t>
            </a:r>
            <a:r>
              <a:rPr lang="en-US" dirty="0" err="1"/>
              <a:t>gps</a:t>
            </a:r>
            <a:r>
              <a:rPr lang="en-US" dirty="0"/>
              <a:t> points perform various analyses to inform conservation work and policy</a:t>
            </a:r>
          </a:p>
          <a:p>
            <a:r>
              <a:rPr lang="en-US" dirty="0"/>
              <a:t>I have been here since September of 2019—and I was brought in to build a database compiling a bunch of movement data from a range of collaborators.  After getting that done, I transitioned to working on the projects I’ll describe in more detail later as well as others</a:t>
            </a:r>
          </a:p>
          <a:p>
            <a:endParaRPr lang="en-US" dirty="0"/>
          </a:p>
          <a:p>
            <a:r>
              <a:rPr lang="en-US" dirty="0"/>
              <a:t>Before I get into that, I will discuss the technical task I completed prior to the </a:t>
            </a:r>
            <a:r>
              <a:rPr lang="en-US"/>
              <a:t>inteview</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11</a:t>
            </a:fld>
            <a:endParaRPr lang="en-US"/>
          </a:p>
        </p:txBody>
      </p:sp>
    </p:spTree>
    <p:extLst>
      <p:ext uri="{BB962C8B-B14F-4D97-AF65-F5344CB8AC3E}">
        <p14:creationId xmlns:p14="http://schemas.microsoft.com/office/powerpoint/2010/main" val="3456417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Played around with the </a:t>
            </a:r>
            <a:r>
              <a:rPr lang="en-US" dirty="0" err="1"/>
              <a:t>hsds</a:t>
            </a:r>
            <a:r>
              <a:rPr lang="en-US" dirty="0"/>
              <a:t> examples, did a little background research on get a better idea of the data structure (</a:t>
            </a:r>
            <a:r>
              <a:rPr lang="en-US" dirty="0" err="1"/>
              <a:t>ie</a:t>
            </a:r>
            <a:r>
              <a:rPr lang="en-US" dirty="0"/>
              <a:t> that it was a 2x2km gridded product </a:t>
            </a:r>
            <a:r>
              <a:rPr lang="en-US" dirty="0" err="1"/>
              <a:t>etc</a:t>
            </a:r>
            <a:r>
              <a:rPr lang="en-US" dirty="0"/>
              <a:t>)</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13</a:t>
            </a:fld>
            <a:endParaRPr lang="en-US"/>
          </a:p>
        </p:txBody>
      </p:sp>
    </p:spTree>
    <p:extLst>
      <p:ext uri="{BB962C8B-B14F-4D97-AF65-F5344CB8AC3E}">
        <p14:creationId xmlns:p14="http://schemas.microsoft.com/office/powerpoint/2010/main" val="3085501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14</a:t>
            </a:fld>
            <a:endParaRPr lang="en-US"/>
          </a:p>
        </p:txBody>
      </p:sp>
    </p:spTree>
    <p:extLst>
      <p:ext uri="{BB962C8B-B14F-4D97-AF65-F5344CB8AC3E}">
        <p14:creationId xmlns:p14="http://schemas.microsoft.com/office/powerpoint/2010/main" val="4038341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this was pretty quick thanks to a paper that came out of NREL Lee et al. 2018 (I’m sure you all know it), but as a refresher, it examined almost 30 variability metrics picking out Robust Coefficient of Variation as the best metric.</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15</a:t>
            </a:fld>
            <a:endParaRPr lang="en-US"/>
          </a:p>
        </p:txBody>
      </p:sp>
    </p:spTree>
    <p:extLst>
      <p:ext uri="{BB962C8B-B14F-4D97-AF65-F5344CB8AC3E}">
        <p14:creationId xmlns:p14="http://schemas.microsoft.com/office/powerpoint/2010/main" val="1945475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16</a:t>
            </a:fld>
            <a:endParaRPr lang="en-US"/>
          </a:p>
        </p:txBody>
      </p:sp>
    </p:spTree>
    <p:extLst>
      <p:ext uri="{BB962C8B-B14F-4D97-AF65-F5344CB8AC3E}">
        <p14:creationId xmlns:p14="http://schemas.microsoft.com/office/powerpoint/2010/main" val="3179081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Downloaded the data in python using h5pyd package in </a:t>
            </a:r>
            <a:r>
              <a:rPr lang="en-US" dirty="0" err="1"/>
              <a:t>jupyter</a:t>
            </a:r>
            <a:r>
              <a:rPr lang="en-US" dirty="0"/>
              <a:t> notebooks, for this I used the windspeed at a 10m altitude</a:t>
            </a:r>
          </a:p>
          <a:p>
            <a:endParaRPr lang="en-US" dirty="0"/>
          </a:p>
          <a:p>
            <a:r>
              <a:rPr lang="en-US" dirty="0"/>
              <a:t>Played around with the </a:t>
            </a:r>
            <a:r>
              <a:rPr lang="en-US" dirty="0" err="1"/>
              <a:t>hsds</a:t>
            </a:r>
            <a:r>
              <a:rPr lang="en-US" dirty="0"/>
              <a:t> examples, did a little background research on get a better idea of the data structure (</a:t>
            </a:r>
            <a:r>
              <a:rPr lang="en-US" dirty="0" err="1"/>
              <a:t>ie</a:t>
            </a:r>
            <a:r>
              <a:rPr lang="en-US" dirty="0"/>
              <a:t> that it was a 2x2km gridded product </a:t>
            </a:r>
            <a:r>
              <a:rPr lang="en-US" dirty="0" err="1"/>
              <a:t>etc</a:t>
            </a:r>
            <a:r>
              <a:rPr lang="en-US" dirty="0"/>
              <a:t>)</a:t>
            </a:r>
          </a:p>
        </p:txBody>
      </p:sp>
      <p:sp>
        <p:nvSpPr>
          <p:cNvPr id="4" name="Slide Number Placeholder 3"/>
          <p:cNvSpPr>
            <a:spLocks noGrp="1"/>
          </p:cNvSpPr>
          <p:nvPr>
            <p:ph type="sldNum" sz="quarter" idx="5"/>
          </p:nvPr>
        </p:nvSpPr>
        <p:spPr/>
        <p:txBody>
          <a:bodyPr/>
          <a:lstStyle/>
          <a:p>
            <a:fld id="{B5F949ED-D8AD-8041-93E2-C7D1A0E50554}" type="slidenum">
              <a:rPr lang="en-US" smtClean="0"/>
              <a:t>17</a:t>
            </a:fld>
            <a:endParaRPr lang="en-US"/>
          </a:p>
        </p:txBody>
      </p:sp>
    </p:spTree>
    <p:extLst>
      <p:ext uri="{BB962C8B-B14F-4D97-AF65-F5344CB8AC3E}">
        <p14:creationId xmlns:p14="http://schemas.microsoft.com/office/powerpoint/2010/main" val="258879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this was pretty quick thanks to a paper that came out of NREL Lee et al. 2018 (I’m sure you all know it), but as a refresher, it examined almost 30 variability metrics picking out Robust Coefficient of Variation as the best metric.</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18</a:t>
            </a:fld>
            <a:endParaRPr lang="en-US"/>
          </a:p>
        </p:txBody>
      </p:sp>
    </p:spTree>
    <p:extLst>
      <p:ext uri="{BB962C8B-B14F-4D97-AF65-F5344CB8AC3E}">
        <p14:creationId xmlns:p14="http://schemas.microsoft.com/office/powerpoint/2010/main" val="2598265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visualizations using matplotlib and seaborn libraries to create basic visualizations</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19</a:t>
            </a:fld>
            <a:endParaRPr lang="en-US"/>
          </a:p>
        </p:txBody>
      </p:sp>
    </p:spTree>
    <p:extLst>
      <p:ext uri="{BB962C8B-B14F-4D97-AF65-F5344CB8AC3E}">
        <p14:creationId xmlns:p14="http://schemas.microsoft.com/office/powerpoint/2010/main" val="3351713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about the actual code here</a:t>
            </a:r>
          </a:p>
          <a:p>
            <a:endParaRPr lang="en-US" dirty="0"/>
          </a:p>
          <a:p>
            <a:r>
              <a:rPr lang="en-US" dirty="0"/>
              <a:t>What I mean by this is basically </a:t>
            </a:r>
            <a:r>
              <a:rPr lang="en-US" dirty="0" err="1"/>
              <a:t>turinng</a:t>
            </a:r>
            <a:r>
              <a:rPr lang="en-US" dirty="0"/>
              <a:t> the EDA into function such that it can be applied to any number of inputs, in parallel on HPC </a:t>
            </a:r>
            <a:r>
              <a:rPr lang="en-US" dirty="0" err="1"/>
              <a:t>etc</a:t>
            </a:r>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20</a:t>
            </a:fld>
            <a:endParaRPr lang="en-US"/>
          </a:p>
        </p:txBody>
      </p:sp>
    </p:spTree>
    <p:extLst>
      <p:ext uri="{BB962C8B-B14F-4D97-AF65-F5344CB8AC3E}">
        <p14:creationId xmlns:p14="http://schemas.microsoft.com/office/powerpoint/2010/main" val="514272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During college I worked as a cook at Chez Panisse, one of the restaurants that started the farm to table movement in the states</a:t>
            </a:r>
          </a:p>
          <a:p>
            <a:r>
              <a:rPr lang="en-US" sz="2400" dirty="0"/>
              <a:t>Into the outdoors, I love backpacking, I hiked the John Muir trail two summers ago.</a:t>
            </a:r>
          </a:p>
          <a:p>
            <a:r>
              <a:rPr lang="en-US" sz="2400" dirty="0"/>
              <a:t>Lately I’ve been really into rock climbing.  </a:t>
            </a:r>
          </a:p>
        </p:txBody>
      </p:sp>
      <p:sp>
        <p:nvSpPr>
          <p:cNvPr id="4" name="Slide Number Placeholder 3"/>
          <p:cNvSpPr>
            <a:spLocks noGrp="1"/>
          </p:cNvSpPr>
          <p:nvPr>
            <p:ph type="sldNum" sz="quarter" idx="5"/>
          </p:nvPr>
        </p:nvSpPr>
        <p:spPr/>
        <p:txBody>
          <a:bodyPr/>
          <a:lstStyle/>
          <a:p>
            <a:fld id="{B5F949ED-D8AD-8041-93E2-C7D1A0E50554}" type="slidenum">
              <a:rPr lang="en-US" smtClean="0"/>
              <a:t>2</a:t>
            </a:fld>
            <a:endParaRPr lang="en-US"/>
          </a:p>
        </p:txBody>
      </p:sp>
    </p:spTree>
    <p:extLst>
      <p:ext uri="{BB962C8B-B14F-4D97-AF65-F5344CB8AC3E}">
        <p14:creationId xmlns:p14="http://schemas.microsoft.com/office/powerpoint/2010/main" val="431595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mean by this is basically turning the EDA into function such that it can be applied to any number of inputs, in parallel on HPC </a:t>
            </a:r>
            <a:r>
              <a:rPr lang="en-US" dirty="0" err="1"/>
              <a:t>etc</a:t>
            </a:r>
            <a:endParaRPr lang="en-US" dirty="0"/>
          </a:p>
          <a:p>
            <a:endParaRPr lang="en-US" dirty="0"/>
          </a:p>
          <a:p>
            <a:r>
              <a:rPr lang="en-US" dirty="0"/>
              <a:t>So I followed EDA functionalize approach for both the monthly and hourly scales</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21</a:t>
            </a:fld>
            <a:endParaRPr lang="en-US"/>
          </a:p>
        </p:txBody>
      </p:sp>
    </p:spTree>
    <p:extLst>
      <p:ext uri="{BB962C8B-B14F-4D97-AF65-F5344CB8AC3E}">
        <p14:creationId xmlns:p14="http://schemas.microsoft.com/office/powerpoint/2010/main" val="1680438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visualization I generated showing the variability of windspeeds in New York in the year 2012.</a:t>
            </a:r>
          </a:p>
          <a:p>
            <a:endParaRPr lang="en-US" dirty="0"/>
          </a:p>
          <a:p>
            <a:r>
              <a:rPr lang="en-US" dirty="0"/>
              <a:t> The fall and winter months visually seem to have the most variation (save for November), with long tails indicating many hours outlying windspeed</a:t>
            </a:r>
          </a:p>
        </p:txBody>
      </p:sp>
      <p:sp>
        <p:nvSpPr>
          <p:cNvPr id="4" name="Slide Number Placeholder 3"/>
          <p:cNvSpPr>
            <a:spLocks noGrp="1"/>
          </p:cNvSpPr>
          <p:nvPr>
            <p:ph type="sldNum" sz="quarter" idx="5"/>
          </p:nvPr>
        </p:nvSpPr>
        <p:spPr/>
        <p:txBody>
          <a:bodyPr/>
          <a:lstStyle/>
          <a:p>
            <a:fld id="{B5F949ED-D8AD-8041-93E2-C7D1A0E50554}" type="slidenum">
              <a:rPr lang="en-US" smtClean="0"/>
              <a:t>22</a:t>
            </a:fld>
            <a:endParaRPr lang="en-US"/>
          </a:p>
        </p:txBody>
      </p:sp>
    </p:spTree>
    <p:extLst>
      <p:ext uri="{BB962C8B-B14F-4D97-AF65-F5344CB8AC3E}">
        <p14:creationId xmlns:p14="http://schemas.microsoft.com/office/powerpoint/2010/main" val="3086855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visualization I generated showing the variability of windspeeds in New York in the year 2012.</a:t>
            </a:r>
          </a:p>
          <a:p>
            <a:endParaRPr lang="en-US" dirty="0"/>
          </a:p>
          <a:p>
            <a:r>
              <a:rPr lang="en-US" dirty="0"/>
              <a:t> The fall and winter months visually seem to have the most variation (save for November), with long tails indicating many hours outlying windspeed</a:t>
            </a:r>
          </a:p>
        </p:txBody>
      </p:sp>
      <p:sp>
        <p:nvSpPr>
          <p:cNvPr id="4" name="Slide Number Placeholder 3"/>
          <p:cNvSpPr>
            <a:spLocks noGrp="1"/>
          </p:cNvSpPr>
          <p:nvPr>
            <p:ph type="sldNum" sz="quarter" idx="5"/>
          </p:nvPr>
        </p:nvSpPr>
        <p:spPr/>
        <p:txBody>
          <a:bodyPr/>
          <a:lstStyle/>
          <a:p>
            <a:fld id="{B5F949ED-D8AD-8041-93E2-C7D1A0E50554}" type="slidenum">
              <a:rPr lang="en-US" smtClean="0"/>
              <a:t>23</a:t>
            </a:fld>
            <a:endParaRPr lang="en-US"/>
          </a:p>
        </p:txBody>
      </p:sp>
    </p:spTree>
    <p:extLst>
      <p:ext uri="{BB962C8B-B14F-4D97-AF65-F5344CB8AC3E}">
        <p14:creationId xmlns:p14="http://schemas.microsoft.com/office/powerpoint/2010/main" val="773322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Visualizations are important and a great first step but in order to actually assess variability, we need some statistical measures.</a:t>
            </a:r>
          </a:p>
          <a:p>
            <a:r>
              <a:rPr lang="en-US" dirty="0"/>
              <a:t>Based off of the Lee et al. work from 2018. I went with the robust coefficient of variation (median absolute deviation / median). It’s important to note that this was found to be the best metric over an infinite timeline, they suggested that to use this metric to calculate Inter annual variation (over this infinite timespan) one would need about 10 years of data to get a good representation.  However, this was using mean monthly datapoints, this has a higher temporal resolution of hourly records meaning we have more datapoints and more information to lead to a quicker true approximation</a:t>
            </a:r>
          </a:p>
          <a:p>
            <a:endParaRPr lang="en-US" dirty="0"/>
          </a:p>
          <a:p>
            <a:r>
              <a:rPr lang="en-US" dirty="0"/>
              <a:t>I also presented skewness and kurtosis as Lee et al. reported that they converged to their “true” values the quickest</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24</a:t>
            </a:fld>
            <a:endParaRPr lang="en-US"/>
          </a:p>
        </p:txBody>
      </p:sp>
    </p:spTree>
    <p:extLst>
      <p:ext uri="{BB962C8B-B14F-4D97-AF65-F5344CB8AC3E}">
        <p14:creationId xmlns:p14="http://schemas.microsoft.com/office/powerpoint/2010/main" val="160690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here that the three metrics agree that the greatest variability occurred in October of 2012.  And skewness and kurtosis produce similar results across the months as they are both metrics of </a:t>
            </a:r>
            <a:r>
              <a:rPr lang="en-US" dirty="0" err="1"/>
              <a:t>tailedness</a:t>
            </a:r>
            <a:endParaRPr lang="en-US" dirty="0"/>
          </a:p>
          <a:p>
            <a:endParaRPr lang="en-US" dirty="0"/>
          </a:p>
          <a:p>
            <a:r>
              <a:rPr lang="en-US" dirty="0"/>
              <a:t>When it comes to the other months, the agreement is more relative.  For example the </a:t>
            </a:r>
            <a:r>
              <a:rPr lang="en-US" dirty="0" err="1"/>
              <a:t>RCoV</a:t>
            </a:r>
            <a:r>
              <a:rPr lang="en-US" dirty="0"/>
              <a:t> metrics suggest November was the least variable, whereas the other two show that it was less variable than Oct. but still more variable than almost all the other months.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25</a:t>
            </a:fld>
            <a:endParaRPr lang="en-US"/>
          </a:p>
        </p:txBody>
      </p:sp>
    </p:spTree>
    <p:extLst>
      <p:ext uri="{BB962C8B-B14F-4D97-AF65-F5344CB8AC3E}">
        <p14:creationId xmlns:p14="http://schemas.microsoft.com/office/powerpoint/2010/main" val="2564042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here that the three metrics agree that the greatest variability occurred in October of 2012.  And skewness and kurtosis produce similar results across the months as they are both metrics of </a:t>
            </a:r>
            <a:r>
              <a:rPr lang="en-US" dirty="0" err="1"/>
              <a:t>tailedness</a:t>
            </a:r>
            <a:endParaRPr lang="en-US" dirty="0"/>
          </a:p>
          <a:p>
            <a:endParaRPr lang="en-US" dirty="0"/>
          </a:p>
          <a:p>
            <a:r>
              <a:rPr lang="en-US" dirty="0"/>
              <a:t>When it comes to the other months, the agreement is more relative.  For example the </a:t>
            </a:r>
            <a:r>
              <a:rPr lang="en-US" dirty="0" err="1"/>
              <a:t>RCoV</a:t>
            </a:r>
            <a:r>
              <a:rPr lang="en-US" dirty="0"/>
              <a:t> metrics suggest November was the least variable, whereas the other two show that it was less variable than Oct. but still more variable than almost all the other months.</a:t>
            </a:r>
          </a:p>
          <a:p>
            <a:endParaRPr lang="en-US" dirty="0"/>
          </a:p>
          <a:p>
            <a:r>
              <a:rPr lang="en-US" sz="1200" b="0" i="0" u="none" strike="noStrike" kern="1200" dirty="0">
                <a:solidFill>
                  <a:schemeClr val="tx1"/>
                </a:solidFill>
                <a:effectLst/>
                <a:latin typeface="+mn-lt"/>
                <a:ea typeface="+mn-ea"/>
                <a:cs typeface="+mn-cs"/>
              </a:rPr>
              <a:t>This is likely because of the relatively clumped distribution of the outlying windspeed records, which we can see if we go back to our </a:t>
            </a:r>
            <a:r>
              <a:rPr lang="en-US" sz="1200" b="0" i="0" u="none" strike="noStrike" kern="1200" dirty="0" err="1">
                <a:solidFill>
                  <a:schemeClr val="tx1"/>
                </a:solidFill>
                <a:effectLst/>
                <a:latin typeface="+mn-lt"/>
                <a:ea typeface="+mn-ea"/>
                <a:cs typeface="+mn-cs"/>
              </a:rPr>
              <a:t>oringal</a:t>
            </a:r>
            <a:r>
              <a:rPr lang="en-US" sz="1200" b="0" i="0" u="none" strike="noStrike" kern="1200" dirty="0">
                <a:solidFill>
                  <a:schemeClr val="tx1"/>
                </a:solidFill>
                <a:effectLst/>
                <a:latin typeface="+mn-lt"/>
                <a:ea typeface="+mn-ea"/>
                <a:cs typeface="+mn-cs"/>
              </a:rPr>
              <a:t> box plot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26</a:t>
            </a:fld>
            <a:endParaRPr lang="en-US"/>
          </a:p>
        </p:txBody>
      </p:sp>
    </p:spTree>
    <p:extLst>
      <p:ext uri="{BB962C8B-B14F-4D97-AF65-F5344CB8AC3E}">
        <p14:creationId xmlns:p14="http://schemas.microsoft.com/office/powerpoint/2010/main" val="3149726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here that the three metrics agree that the greatest variability occurred in October of 2012.  And skewness and kurtosis produce similar results across the months as they are both metrics of </a:t>
            </a:r>
            <a:r>
              <a:rPr lang="en-US" dirty="0" err="1"/>
              <a:t>tailedness</a:t>
            </a:r>
            <a:endParaRPr lang="en-US" dirty="0"/>
          </a:p>
          <a:p>
            <a:endParaRPr lang="en-US" dirty="0"/>
          </a:p>
          <a:p>
            <a:r>
              <a:rPr lang="en-US" dirty="0"/>
              <a:t>When it comes to the other months, the agreement is more relative.  For example the </a:t>
            </a:r>
            <a:r>
              <a:rPr lang="en-US" dirty="0" err="1"/>
              <a:t>RCoV</a:t>
            </a:r>
            <a:r>
              <a:rPr lang="en-US" dirty="0"/>
              <a:t> metrics suggest November was the least variable, whereas the other two show that it was less variable than Oct. but still more variable than almost all the other months.</a:t>
            </a:r>
          </a:p>
          <a:p>
            <a:endParaRPr lang="en-US" dirty="0"/>
          </a:p>
          <a:p>
            <a:r>
              <a:rPr lang="en-US" sz="1200" b="0" i="0" u="none" strike="noStrike" kern="1200" dirty="0">
                <a:solidFill>
                  <a:schemeClr val="tx1"/>
                </a:solidFill>
                <a:effectLst/>
                <a:latin typeface="+mn-lt"/>
                <a:ea typeface="+mn-ea"/>
                <a:cs typeface="+mn-cs"/>
              </a:rPr>
              <a:t>This is likely because of the relatively clumped distribution of the outlying windspeed records, which we can see if we go back to our </a:t>
            </a:r>
            <a:r>
              <a:rPr lang="en-US" sz="1200" b="0" i="0" u="none" strike="noStrike" kern="1200" dirty="0" err="1">
                <a:solidFill>
                  <a:schemeClr val="tx1"/>
                </a:solidFill>
                <a:effectLst/>
                <a:latin typeface="+mn-lt"/>
                <a:ea typeface="+mn-ea"/>
                <a:cs typeface="+mn-cs"/>
              </a:rPr>
              <a:t>oringal</a:t>
            </a:r>
            <a:r>
              <a:rPr lang="en-US" sz="1200" b="0" i="0" u="none" strike="noStrike" kern="1200" dirty="0">
                <a:solidFill>
                  <a:schemeClr val="tx1"/>
                </a:solidFill>
                <a:effectLst/>
                <a:latin typeface="+mn-lt"/>
                <a:ea typeface="+mn-ea"/>
                <a:cs typeface="+mn-cs"/>
              </a:rPr>
              <a:t> box plot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27</a:t>
            </a:fld>
            <a:endParaRPr lang="en-US"/>
          </a:p>
        </p:txBody>
      </p:sp>
    </p:spTree>
    <p:extLst>
      <p:ext uri="{BB962C8B-B14F-4D97-AF65-F5344CB8AC3E}">
        <p14:creationId xmlns:p14="http://schemas.microsoft.com/office/powerpoint/2010/main" val="3629224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a </a:t>
            </a:r>
            <a:r>
              <a:rPr lang="en-US" dirty="0" err="1"/>
              <a:t>promt</a:t>
            </a:r>
            <a:r>
              <a:rPr lang="en-US" dirty="0"/>
              <a:t> like this important.  We’d ideally like to find a time where wind speeds are maximized and variability is minimized to ensure maximal energy production.  Looking at this plot, we can see that in New York in 2012, we can see that November would be the best month for this</a:t>
            </a:r>
          </a:p>
        </p:txBody>
      </p:sp>
      <p:sp>
        <p:nvSpPr>
          <p:cNvPr id="4" name="Slide Number Placeholder 3"/>
          <p:cNvSpPr>
            <a:spLocks noGrp="1"/>
          </p:cNvSpPr>
          <p:nvPr>
            <p:ph type="sldNum" sz="quarter" idx="5"/>
          </p:nvPr>
        </p:nvSpPr>
        <p:spPr/>
        <p:txBody>
          <a:bodyPr/>
          <a:lstStyle/>
          <a:p>
            <a:fld id="{B5F949ED-D8AD-8041-93E2-C7D1A0E50554}" type="slidenum">
              <a:rPr lang="en-US" smtClean="0"/>
              <a:t>28</a:t>
            </a:fld>
            <a:endParaRPr lang="en-US"/>
          </a:p>
        </p:txBody>
      </p:sp>
    </p:spTree>
    <p:extLst>
      <p:ext uri="{BB962C8B-B14F-4D97-AF65-F5344CB8AC3E}">
        <p14:creationId xmlns:p14="http://schemas.microsoft.com/office/powerpoint/2010/main" val="4264689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of the scalability of the code, I calculated the </a:t>
            </a:r>
            <a:r>
              <a:rPr lang="en-US" dirty="0" err="1"/>
              <a:t>RCoV</a:t>
            </a:r>
            <a:r>
              <a:rPr lang="en-US" dirty="0"/>
              <a:t> for every hour in every month.  Because of the functionalized approach, it only took one extra line of code to apply this to a </a:t>
            </a:r>
            <a:r>
              <a:rPr lang="en-US" dirty="0" err="1"/>
              <a:t>dataframe</a:t>
            </a:r>
            <a:r>
              <a:rPr lang="en-US" dirty="0"/>
              <a:t> of windspeeds grouped by month and hour instead of just month.</a:t>
            </a:r>
          </a:p>
        </p:txBody>
      </p:sp>
      <p:sp>
        <p:nvSpPr>
          <p:cNvPr id="4" name="Slide Number Placeholder 3"/>
          <p:cNvSpPr>
            <a:spLocks noGrp="1"/>
          </p:cNvSpPr>
          <p:nvPr>
            <p:ph type="sldNum" sz="quarter" idx="5"/>
          </p:nvPr>
        </p:nvSpPr>
        <p:spPr/>
        <p:txBody>
          <a:bodyPr/>
          <a:lstStyle/>
          <a:p>
            <a:fld id="{B5F949ED-D8AD-8041-93E2-C7D1A0E50554}" type="slidenum">
              <a:rPr lang="en-US" smtClean="0"/>
              <a:t>29</a:t>
            </a:fld>
            <a:endParaRPr lang="en-US"/>
          </a:p>
        </p:txBody>
      </p:sp>
    </p:spTree>
    <p:extLst>
      <p:ext uri="{BB962C8B-B14F-4D97-AF65-F5344CB8AC3E}">
        <p14:creationId xmlns:p14="http://schemas.microsoft.com/office/powerpoint/2010/main" val="1520542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it was only matter of changing a few lines in my code to find diurnal variation.  One of the key changes was incorporating the </a:t>
            </a:r>
            <a:r>
              <a:rPr lang="en-US" dirty="0" err="1"/>
              <a:t>pvlib</a:t>
            </a:r>
            <a:r>
              <a:rPr lang="en-US" dirty="0"/>
              <a:t> package into my function to get the exact sunrise and sunset time for each day at a specific location.  I could cut them to the hour because of the resolution of the data (although with this approach I added 1 to the sunset value to account for edge cases).  </a:t>
            </a:r>
          </a:p>
        </p:txBody>
      </p:sp>
      <p:sp>
        <p:nvSpPr>
          <p:cNvPr id="4" name="Slide Number Placeholder 3"/>
          <p:cNvSpPr>
            <a:spLocks noGrp="1"/>
          </p:cNvSpPr>
          <p:nvPr>
            <p:ph type="sldNum" sz="quarter" idx="5"/>
          </p:nvPr>
        </p:nvSpPr>
        <p:spPr/>
        <p:txBody>
          <a:bodyPr/>
          <a:lstStyle/>
          <a:p>
            <a:fld id="{B5F949ED-D8AD-8041-93E2-C7D1A0E50554}" type="slidenum">
              <a:rPr lang="en-US" smtClean="0"/>
              <a:t>30</a:t>
            </a:fld>
            <a:endParaRPr lang="en-US"/>
          </a:p>
        </p:txBody>
      </p:sp>
    </p:spTree>
    <p:extLst>
      <p:ext uri="{BB962C8B-B14F-4D97-AF65-F5344CB8AC3E}">
        <p14:creationId xmlns:p14="http://schemas.microsoft.com/office/powerpoint/2010/main" val="365659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During college I worked as a cook at Chez Panisse, one of the restaurants that started the farm to table movement in the states</a:t>
            </a:r>
          </a:p>
          <a:p>
            <a:r>
              <a:rPr lang="en-US" sz="2400" dirty="0"/>
              <a:t>Into the outdoors, I love backpacking, I hiked the John Muir trail two summers ago.</a:t>
            </a:r>
          </a:p>
          <a:p>
            <a:r>
              <a:rPr lang="en-US" sz="2400" dirty="0"/>
              <a:t>Lately I’ve been really into rock climbing.  </a:t>
            </a:r>
          </a:p>
        </p:txBody>
      </p:sp>
      <p:sp>
        <p:nvSpPr>
          <p:cNvPr id="4" name="Slide Number Placeholder 3"/>
          <p:cNvSpPr>
            <a:spLocks noGrp="1"/>
          </p:cNvSpPr>
          <p:nvPr>
            <p:ph type="sldNum" sz="quarter" idx="5"/>
          </p:nvPr>
        </p:nvSpPr>
        <p:spPr/>
        <p:txBody>
          <a:bodyPr/>
          <a:lstStyle/>
          <a:p>
            <a:fld id="{B5F949ED-D8AD-8041-93E2-C7D1A0E50554}" type="slidenum">
              <a:rPr lang="en-US" smtClean="0"/>
              <a:t>3</a:t>
            </a:fld>
            <a:endParaRPr lang="en-US"/>
          </a:p>
        </p:txBody>
      </p:sp>
    </p:spTree>
    <p:extLst>
      <p:ext uri="{BB962C8B-B14F-4D97-AF65-F5344CB8AC3E}">
        <p14:creationId xmlns:p14="http://schemas.microsoft.com/office/powerpoint/2010/main" val="3491017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daytime Boolean column it was simple to generate basic visualizations showing the variation between day and night windspeeds.</a:t>
            </a:r>
          </a:p>
        </p:txBody>
      </p:sp>
      <p:sp>
        <p:nvSpPr>
          <p:cNvPr id="4" name="Slide Number Placeholder 3"/>
          <p:cNvSpPr>
            <a:spLocks noGrp="1"/>
          </p:cNvSpPr>
          <p:nvPr>
            <p:ph type="sldNum" sz="quarter" idx="5"/>
          </p:nvPr>
        </p:nvSpPr>
        <p:spPr/>
        <p:txBody>
          <a:bodyPr/>
          <a:lstStyle/>
          <a:p>
            <a:fld id="{B5F949ED-D8AD-8041-93E2-C7D1A0E50554}" type="slidenum">
              <a:rPr lang="en-US" smtClean="0"/>
              <a:t>31</a:t>
            </a:fld>
            <a:endParaRPr lang="en-US"/>
          </a:p>
        </p:txBody>
      </p:sp>
    </p:spTree>
    <p:extLst>
      <p:ext uri="{BB962C8B-B14F-4D97-AF65-F5344CB8AC3E}">
        <p14:creationId xmlns:p14="http://schemas.microsoft.com/office/powerpoint/2010/main" val="2053559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from here, it was simply a matter of choosing a location and inputting it into my function to generate </a:t>
            </a:r>
            <a:r>
              <a:rPr lang="en-US" dirty="0" err="1"/>
              <a:t>RCoVs</a:t>
            </a:r>
            <a:r>
              <a:rPr lang="en-US" dirty="0"/>
              <a:t> for day and night in New York City, 2012</a:t>
            </a:r>
          </a:p>
        </p:txBody>
      </p:sp>
      <p:sp>
        <p:nvSpPr>
          <p:cNvPr id="4" name="Slide Number Placeholder 3"/>
          <p:cNvSpPr>
            <a:spLocks noGrp="1"/>
          </p:cNvSpPr>
          <p:nvPr>
            <p:ph type="sldNum" sz="quarter" idx="5"/>
          </p:nvPr>
        </p:nvSpPr>
        <p:spPr/>
        <p:txBody>
          <a:bodyPr/>
          <a:lstStyle/>
          <a:p>
            <a:fld id="{B5F949ED-D8AD-8041-93E2-C7D1A0E50554}" type="slidenum">
              <a:rPr lang="en-US" smtClean="0"/>
              <a:t>32</a:t>
            </a:fld>
            <a:endParaRPr lang="en-US"/>
          </a:p>
        </p:txBody>
      </p:sp>
    </p:spTree>
    <p:extLst>
      <p:ext uri="{BB962C8B-B14F-4D97-AF65-F5344CB8AC3E}">
        <p14:creationId xmlns:p14="http://schemas.microsoft.com/office/powerpoint/2010/main" val="15474933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from here, it was simply a matter of choosing a location and inputting it into my function to generate </a:t>
            </a:r>
            <a:r>
              <a:rPr lang="en-US" dirty="0" err="1"/>
              <a:t>RCoVs</a:t>
            </a:r>
            <a:r>
              <a:rPr lang="en-US" dirty="0"/>
              <a:t> for day and night in New York City, 2012.  The plot on the right shows the combined monthly and diurnal variation in windspeeds.  </a:t>
            </a:r>
          </a:p>
        </p:txBody>
      </p:sp>
      <p:sp>
        <p:nvSpPr>
          <p:cNvPr id="4" name="Slide Number Placeholder 3"/>
          <p:cNvSpPr>
            <a:spLocks noGrp="1"/>
          </p:cNvSpPr>
          <p:nvPr>
            <p:ph type="sldNum" sz="quarter" idx="5"/>
          </p:nvPr>
        </p:nvSpPr>
        <p:spPr/>
        <p:txBody>
          <a:bodyPr/>
          <a:lstStyle/>
          <a:p>
            <a:fld id="{B5F949ED-D8AD-8041-93E2-C7D1A0E50554}" type="slidenum">
              <a:rPr lang="en-US" smtClean="0"/>
              <a:t>33</a:t>
            </a:fld>
            <a:endParaRPr lang="en-US"/>
          </a:p>
        </p:txBody>
      </p:sp>
    </p:spTree>
    <p:extLst>
      <p:ext uri="{BB962C8B-B14F-4D97-AF65-F5344CB8AC3E}">
        <p14:creationId xmlns:p14="http://schemas.microsoft.com/office/powerpoint/2010/main" val="2066460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insight that we gain from this is clear by looking at the month of October.  The variation in windspeeds during the day in October is what caused October to have the most variable windspeeds in 2012.</a:t>
            </a:r>
          </a:p>
        </p:txBody>
      </p:sp>
      <p:sp>
        <p:nvSpPr>
          <p:cNvPr id="4" name="Slide Number Placeholder 3"/>
          <p:cNvSpPr>
            <a:spLocks noGrp="1"/>
          </p:cNvSpPr>
          <p:nvPr>
            <p:ph type="sldNum" sz="quarter" idx="5"/>
          </p:nvPr>
        </p:nvSpPr>
        <p:spPr/>
        <p:txBody>
          <a:bodyPr/>
          <a:lstStyle/>
          <a:p>
            <a:fld id="{B5F949ED-D8AD-8041-93E2-C7D1A0E50554}" type="slidenum">
              <a:rPr lang="en-US" smtClean="0"/>
              <a:t>34</a:t>
            </a:fld>
            <a:endParaRPr lang="en-US"/>
          </a:p>
        </p:txBody>
      </p:sp>
    </p:spTree>
    <p:extLst>
      <p:ext uri="{BB962C8B-B14F-4D97-AF65-F5344CB8AC3E}">
        <p14:creationId xmlns:p14="http://schemas.microsoft.com/office/powerpoint/2010/main" val="1581735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been hinting at it throughout my discussion of the technical task, but I wanted to </a:t>
            </a:r>
            <a:r>
              <a:rPr lang="en-US" dirty="0" err="1"/>
              <a:t>explicity</a:t>
            </a:r>
            <a:r>
              <a:rPr lang="en-US" dirty="0"/>
              <a:t> talk about how I designed my approach with scalability in mind.</a:t>
            </a:r>
          </a:p>
        </p:txBody>
      </p:sp>
      <p:sp>
        <p:nvSpPr>
          <p:cNvPr id="4" name="Slide Number Placeholder 3"/>
          <p:cNvSpPr>
            <a:spLocks noGrp="1"/>
          </p:cNvSpPr>
          <p:nvPr>
            <p:ph type="sldNum" sz="quarter" idx="5"/>
          </p:nvPr>
        </p:nvSpPr>
        <p:spPr/>
        <p:txBody>
          <a:bodyPr/>
          <a:lstStyle/>
          <a:p>
            <a:fld id="{B5F949ED-D8AD-8041-93E2-C7D1A0E50554}" type="slidenum">
              <a:rPr lang="en-US" smtClean="0"/>
              <a:t>35</a:t>
            </a:fld>
            <a:endParaRPr lang="en-US"/>
          </a:p>
        </p:txBody>
      </p:sp>
    </p:spTree>
    <p:extLst>
      <p:ext uri="{BB962C8B-B14F-4D97-AF65-F5344CB8AC3E}">
        <p14:creationId xmlns:p14="http://schemas.microsoft.com/office/powerpoint/2010/main" val="3399580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getting a </a:t>
            </a:r>
            <a:r>
              <a:rPr lang="en-US" dirty="0" err="1"/>
              <a:t>dataframe</a:t>
            </a:r>
            <a:r>
              <a:rPr lang="en-US" dirty="0"/>
              <a:t> with monthly </a:t>
            </a:r>
            <a:r>
              <a:rPr lang="en-US" dirty="0" err="1"/>
              <a:t>RCoV</a:t>
            </a:r>
            <a:r>
              <a:rPr lang="en-US" dirty="0"/>
              <a:t> requires only a latitude and longitude.  It efficiently finds the nearest grid cell and calculates the </a:t>
            </a:r>
            <a:r>
              <a:rPr lang="en-US" dirty="0" err="1"/>
              <a:t>RCoV</a:t>
            </a:r>
            <a:r>
              <a:rPr lang="en-US" dirty="0"/>
              <a:t>.  The speed is really limited by the time to fetch the data from the API.</a:t>
            </a:r>
          </a:p>
        </p:txBody>
      </p:sp>
      <p:sp>
        <p:nvSpPr>
          <p:cNvPr id="4" name="Slide Number Placeholder 3"/>
          <p:cNvSpPr>
            <a:spLocks noGrp="1"/>
          </p:cNvSpPr>
          <p:nvPr>
            <p:ph type="sldNum" sz="quarter" idx="5"/>
          </p:nvPr>
        </p:nvSpPr>
        <p:spPr/>
        <p:txBody>
          <a:bodyPr/>
          <a:lstStyle/>
          <a:p>
            <a:fld id="{B5F949ED-D8AD-8041-93E2-C7D1A0E50554}" type="slidenum">
              <a:rPr lang="en-US" smtClean="0"/>
              <a:t>36</a:t>
            </a:fld>
            <a:endParaRPr lang="en-US"/>
          </a:p>
        </p:txBody>
      </p:sp>
    </p:spTree>
    <p:extLst>
      <p:ext uri="{BB962C8B-B14F-4D97-AF65-F5344CB8AC3E}">
        <p14:creationId xmlns:p14="http://schemas.microsoft.com/office/powerpoint/2010/main" val="23493970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getting a </a:t>
            </a:r>
            <a:r>
              <a:rPr lang="en-US" dirty="0" err="1"/>
              <a:t>dataframe</a:t>
            </a:r>
            <a:r>
              <a:rPr lang="en-US" dirty="0"/>
              <a:t> with monthly </a:t>
            </a:r>
            <a:r>
              <a:rPr lang="en-US" dirty="0" err="1"/>
              <a:t>RCoV</a:t>
            </a:r>
            <a:r>
              <a:rPr lang="en-US" dirty="0"/>
              <a:t> requires only a latitude and longitude.  It efficiently finds the nearest grid cell and calculates the </a:t>
            </a:r>
            <a:r>
              <a:rPr lang="en-US" dirty="0" err="1"/>
              <a:t>RCoV</a:t>
            </a:r>
            <a:r>
              <a:rPr lang="en-US" dirty="0"/>
              <a:t>.  The speed is really limited by the time to fetch the data from the API.</a:t>
            </a:r>
          </a:p>
          <a:p>
            <a:endParaRPr lang="en-US" dirty="0"/>
          </a:p>
          <a:p>
            <a:r>
              <a:rPr lang="en-US" dirty="0"/>
              <a:t>Running this code for 100 locations, on a single core on my first gen M1 mac book pro took about 4 seconds of CPU time.  Because I used a free API key, it seems I was limited to a single API call at a time, and was thus unable to test the parallelized performance.  However, I estimate running on an a single node of an HPC server (</a:t>
            </a:r>
            <a:r>
              <a:rPr lang="en-US" dirty="0" err="1"/>
              <a:t>asumming</a:t>
            </a:r>
            <a:r>
              <a:rPr lang="en-US" dirty="0"/>
              <a:t> 24 cores) this code could compute the </a:t>
            </a:r>
            <a:r>
              <a:rPr lang="en-US" dirty="0" err="1"/>
              <a:t>montly</a:t>
            </a:r>
            <a:r>
              <a:rPr lang="en-US" dirty="0"/>
              <a:t> </a:t>
            </a:r>
            <a:r>
              <a:rPr lang="en-US" dirty="0" err="1"/>
              <a:t>RCoV</a:t>
            </a:r>
            <a:r>
              <a:rPr lang="en-US" dirty="0"/>
              <a:t> in 2012 for roughly 2.5 million locations in a little more than an hour + a little wait time at the start/end. </a:t>
            </a:r>
          </a:p>
        </p:txBody>
      </p:sp>
      <p:sp>
        <p:nvSpPr>
          <p:cNvPr id="4" name="Slide Number Placeholder 3"/>
          <p:cNvSpPr>
            <a:spLocks noGrp="1"/>
          </p:cNvSpPr>
          <p:nvPr>
            <p:ph type="sldNum" sz="quarter" idx="5"/>
          </p:nvPr>
        </p:nvSpPr>
        <p:spPr/>
        <p:txBody>
          <a:bodyPr/>
          <a:lstStyle/>
          <a:p>
            <a:fld id="{B5F949ED-D8AD-8041-93E2-C7D1A0E50554}" type="slidenum">
              <a:rPr lang="en-US" smtClean="0"/>
              <a:t>37</a:t>
            </a:fld>
            <a:endParaRPr lang="en-US"/>
          </a:p>
        </p:txBody>
      </p:sp>
    </p:spTree>
    <p:extLst>
      <p:ext uri="{BB962C8B-B14F-4D97-AF65-F5344CB8AC3E}">
        <p14:creationId xmlns:p14="http://schemas.microsoft.com/office/powerpoint/2010/main" val="4317919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thought it be best to have a couple minutes for questions about the technical task here, rather than at the end.</a:t>
            </a:r>
          </a:p>
          <a:p>
            <a:endParaRPr lang="en-US" dirty="0"/>
          </a:p>
          <a:p>
            <a:r>
              <a:rPr lang="en-US" dirty="0"/>
              <a:t>Next I’ll be discussing two projects geospatial modelling </a:t>
            </a:r>
            <a:r>
              <a:rPr lang="en-US" dirty="0" err="1"/>
              <a:t>proejcts</a:t>
            </a:r>
            <a:r>
              <a:rPr lang="en-US" dirty="0"/>
              <a:t>.</a:t>
            </a:r>
          </a:p>
        </p:txBody>
      </p:sp>
      <p:sp>
        <p:nvSpPr>
          <p:cNvPr id="4" name="Slide Number Placeholder 3"/>
          <p:cNvSpPr>
            <a:spLocks noGrp="1"/>
          </p:cNvSpPr>
          <p:nvPr>
            <p:ph type="sldNum" sz="quarter" idx="5"/>
          </p:nvPr>
        </p:nvSpPr>
        <p:spPr/>
        <p:txBody>
          <a:bodyPr/>
          <a:lstStyle/>
          <a:p>
            <a:fld id="{B5F949ED-D8AD-8041-93E2-C7D1A0E50554}" type="slidenum">
              <a:rPr lang="en-US" smtClean="0"/>
              <a:t>38</a:t>
            </a:fld>
            <a:endParaRPr lang="en-US"/>
          </a:p>
        </p:txBody>
      </p:sp>
    </p:spTree>
    <p:extLst>
      <p:ext uri="{BB962C8B-B14F-4D97-AF65-F5344CB8AC3E}">
        <p14:creationId xmlns:p14="http://schemas.microsoft.com/office/powerpoint/2010/main" val="4010766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highlights the importance of the work</a:t>
            </a:r>
          </a:p>
        </p:txBody>
      </p:sp>
      <p:sp>
        <p:nvSpPr>
          <p:cNvPr id="4" name="Slide Number Placeholder 3"/>
          <p:cNvSpPr>
            <a:spLocks noGrp="1"/>
          </p:cNvSpPr>
          <p:nvPr>
            <p:ph type="sldNum" sz="quarter" idx="5"/>
          </p:nvPr>
        </p:nvSpPr>
        <p:spPr/>
        <p:txBody>
          <a:bodyPr/>
          <a:lstStyle/>
          <a:p>
            <a:fld id="{B5F949ED-D8AD-8041-93E2-C7D1A0E50554}" type="slidenum">
              <a:rPr lang="en-US" smtClean="0"/>
              <a:t>39</a:t>
            </a:fld>
            <a:endParaRPr lang="en-US"/>
          </a:p>
        </p:txBody>
      </p:sp>
    </p:spTree>
    <p:extLst>
      <p:ext uri="{BB962C8B-B14F-4D97-AF65-F5344CB8AC3E}">
        <p14:creationId xmlns:p14="http://schemas.microsoft.com/office/powerpoint/2010/main" val="2477739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I’ll spend the bulk of the time, making sure to discuss the use of the large datasets, open source tools, and advanced spatial models</a:t>
            </a:r>
          </a:p>
        </p:txBody>
      </p:sp>
      <p:sp>
        <p:nvSpPr>
          <p:cNvPr id="4" name="Slide Number Placeholder 3"/>
          <p:cNvSpPr>
            <a:spLocks noGrp="1"/>
          </p:cNvSpPr>
          <p:nvPr>
            <p:ph type="sldNum" sz="quarter" idx="5"/>
          </p:nvPr>
        </p:nvSpPr>
        <p:spPr/>
        <p:txBody>
          <a:bodyPr/>
          <a:lstStyle/>
          <a:p>
            <a:fld id="{B5F949ED-D8AD-8041-93E2-C7D1A0E50554}" type="slidenum">
              <a:rPr lang="en-US" smtClean="0"/>
              <a:t>40</a:t>
            </a:fld>
            <a:endParaRPr lang="en-US"/>
          </a:p>
        </p:txBody>
      </p:sp>
    </p:spTree>
    <p:extLst>
      <p:ext uri="{BB962C8B-B14F-4D97-AF65-F5344CB8AC3E}">
        <p14:creationId xmlns:p14="http://schemas.microsoft.com/office/powerpoint/2010/main" val="2176747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During college I worked as a cook at Chez Panisse, one of the restaurants that started the farm to table movement in the states</a:t>
            </a:r>
          </a:p>
          <a:p>
            <a:r>
              <a:rPr lang="en-US" sz="2400" dirty="0"/>
              <a:t>Into the outdoors, I love backpacking, I hiked the John Muir trail two summers ago.</a:t>
            </a:r>
          </a:p>
          <a:p>
            <a:r>
              <a:rPr lang="en-US" sz="2400" dirty="0"/>
              <a:t>Lately I’ve been really into rock climbing</a:t>
            </a:r>
          </a:p>
        </p:txBody>
      </p:sp>
      <p:sp>
        <p:nvSpPr>
          <p:cNvPr id="4" name="Slide Number Placeholder 3"/>
          <p:cNvSpPr>
            <a:spLocks noGrp="1"/>
          </p:cNvSpPr>
          <p:nvPr>
            <p:ph type="sldNum" sz="quarter" idx="5"/>
          </p:nvPr>
        </p:nvSpPr>
        <p:spPr/>
        <p:txBody>
          <a:bodyPr/>
          <a:lstStyle/>
          <a:p>
            <a:fld id="{B5F949ED-D8AD-8041-93E2-C7D1A0E50554}" type="slidenum">
              <a:rPr lang="en-US" smtClean="0"/>
              <a:t>4</a:t>
            </a:fld>
            <a:endParaRPr lang="en-US"/>
          </a:p>
        </p:txBody>
      </p:sp>
    </p:spTree>
    <p:extLst>
      <p:ext uri="{BB962C8B-B14F-4D97-AF65-F5344CB8AC3E}">
        <p14:creationId xmlns:p14="http://schemas.microsoft.com/office/powerpoint/2010/main" val="22758721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I’ll wrap up with a discussion of the results and their significance.</a:t>
            </a:r>
          </a:p>
          <a:p>
            <a:endParaRPr lang="en-US" dirty="0"/>
          </a:p>
          <a:p>
            <a:r>
              <a:rPr lang="en-US" dirty="0"/>
              <a:t>I will be showing the key visualization along the way some of the key visualizations.  This project is undergoing some final </a:t>
            </a:r>
            <a:r>
              <a:rPr lang="en-US" dirty="0" err="1"/>
              <a:t>prepartions</a:t>
            </a:r>
            <a:r>
              <a:rPr lang="en-US" dirty="0"/>
              <a:t> before being shared with co-authors (of which there are a lot </a:t>
            </a:r>
            <a:r>
              <a:rPr lang="en-US" dirty="0" err="1"/>
              <a:t>bc</a:t>
            </a:r>
            <a:r>
              <a:rPr lang="en-US" dirty="0"/>
              <a:t> of the large data set it uses) before submission as a first author manuscript to the journal Ecosphere</a:t>
            </a:r>
          </a:p>
        </p:txBody>
      </p:sp>
      <p:sp>
        <p:nvSpPr>
          <p:cNvPr id="4" name="Slide Number Placeholder 3"/>
          <p:cNvSpPr>
            <a:spLocks noGrp="1"/>
          </p:cNvSpPr>
          <p:nvPr>
            <p:ph type="sldNum" sz="quarter" idx="5"/>
          </p:nvPr>
        </p:nvSpPr>
        <p:spPr/>
        <p:txBody>
          <a:bodyPr/>
          <a:lstStyle/>
          <a:p>
            <a:fld id="{B5F949ED-D8AD-8041-93E2-C7D1A0E50554}" type="slidenum">
              <a:rPr lang="en-US" smtClean="0"/>
              <a:t>41</a:t>
            </a:fld>
            <a:endParaRPr lang="en-US"/>
          </a:p>
        </p:txBody>
      </p:sp>
    </p:spTree>
    <p:extLst>
      <p:ext uri="{BB962C8B-B14F-4D97-AF65-F5344CB8AC3E}">
        <p14:creationId xmlns:p14="http://schemas.microsoft.com/office/powerpoint/2010/main" val="1712698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I’ll have a brief space for questions about this particular project before jumping into the next project</a:t>
            </a:r>
          </a:p>
        </p:txBody>
      </p:sp>
      <p:sp>
        <p:nvSpPr>
          <p:cNvPr id="4" name="Slide Number Placeholder 3"/>
          <p:cNvSpPr>
            <a:spLocks noGrp="1"/>
          </p:cNvSpPr>
          <p:nvPr>
            <p:ph type="sldNum" sz="quarter" idx="5"/>
          </p:nvPr>
        </p:nvSpPr>
        <p:spPr/>
        <p:txBody>
          <a:bodyPr/>
          <a:lstStyle/>
          <a:p>
            <a:fld id="{B5F949ED-D8AD-8041-93E2-C7D1A0E50554}" type="slidenum">
              <a:rPr lang="en-US" smtClean="0"/>
              <a:t>42</a:t>
            </a:fld>
            <a:endParaRPr lang="en-US"/>
          </a:p>
        </p:txBody>
      </p:sp>
    </p:spTree>
    <p:extLst>
      <p:ext uri="{BB962C8B-B14F-4D97-AF65-F5344CB8AC3E}">
        <p14:creationId xmlns:p14="http://schemas.microsoft.com/office/powerpoint/2010/main" val="2529876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we’re all aware that ungulates, or even toed mammals, migrate 100s of km all around the world but also here in North America in and around the rocky mountains</a:t>
            </a:r>
          </a:p>
        </p:txBody>
      </p:sp>
      <p:sp>
        <p:nvSpPr>
          <p:cNvPr id="4" name="Slide Number Placeholder 3"/>
          <p:cNvSpPr>
            <a:spLocks noGrp="1"/>
          </p:cNvSpPr>
          <p:nvPr>
            <p:ph type="sldNum" sz="quarter" idx="5"/>
          </p:nvPr>
        </p:nvSpPr>
        <p:spPr/>
        <p:txBody>
          <a:bodyPr/>
          <a:lstStyle/>
          <a:p>
            <a:fld id="{B5F949ED-D8AD-8041-93E2-C7D1A0E50554}" type="slidenum">
              <a:rPr lang="en-US" smtClean="0"/>
              <a:t>43</a:t>
            </a:fld>
            <a:endParaRPr lang="en-US"/>
          </a:p>
        </p:txBody>
      </p:sp>
    </p:spTree>
    <p:extLst>
      <p:ext uri="{BB962C8B-B14F-4D97-AF65-F5344CB8AC3E}">
        <p14:creationId xmlns:p14="http://schemas.microsoft.com/office/powerpoint/2010/main" val="3434139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with the onset of GPS tracking, more strategies emerged </a:t>
            </a:r>
            <a:r>
              <a:rPr lang="en-US" dirty="0" err="1"/>
              <a:t>eg</a:t>
            </a:r>
            <a:r>
              <a:rPr lang="en-US" dirty="0"/>
              <a:t> short distance migrants, long </a:t>
            </a:r>
            <a:r>
              <a:rPr lang="en-US" dirty="0" err="1"/>
              <a:t>dist</a:t>
            </a:r>
            <a:r>
              <a:rPr lang="en-US" dirty="0"/>
              <a:t> </a:t>
            </a:r>
            <a:r>
              <a:rPr lang="en-US" dirty="0" err="1"/>
              <a:t>elev</a:t>
            </a:r>
            <a:r>
              <a:rPr lang="en-US" dirty="0"/>
              <a:t>…</a:t>
            </a:r>
          </a:p>
          <a:p>
            <a:r>
              <a:rPr lang="en-US" dirty="0"/>
              <a:t>And we began to realize that these ungulates actually shift strategies from year to year</a:t>
            </a:r>
          </a:p>
        </p:txBody>
      </p:sp>
      <p:sp>
        <p:nvSpPr>
          <p:cNvPr id="4" name="Slide Number Placeholder 3"/>
          <p:cNvSpPr>
            <a:spLocks noGrp="1"/>
          </p:cNvSpPr>
          <p:nvPr>
            <p:ph type="sldNum" sz="quarter" idx="5"/>
          </p:nvPr>
        </p:nvSpPr>
        <p:spPr/>
        <p:txBody>
          <a:bodyPr/>
          <a:lstStyle/>
          <a:p>
            <a:fld id="{B5F949ED-D8AD-8041-93E2-C7D1A0E50554}" type="slidenum">
              <a:rPr lang="en-US" smtClean="0"/>
              <a:t>44</a:t>
            </a:fld>
            <a:endParaRPr lang="en-US"/>
          </a:p>
        </p:txBody>
      </p:sp>
    </p:spTree>
    <p:extLst>
      <p:ext uri="{BB962C8B-B14F-4D97-AF65-F5344CB8AC3E}">
        <p14:creationId xmlns:p14="http://schemas.microsoft.com/office/powerpoint/2010/main" val="28118251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Elk are an especially important species, s</a:t>
            </a:r>
            <a:r>
              <a:rPr lang="en-US" sz="1200" b="0" i="0" u="none" strike="noStrike" kern="1200" dirty="0">
                <a:solidFill>
                  <a:schemeClr val="tx1"/>
                </a:solidFill>
                <a:effectLst/>
                <a:latin typeface="+mn-lt"/>
                <a:ea typeface="+mn-ea"/>
                <a:cs typeface="+mn-cs"/>
              </a:rPr>
              <a:t>ustaining recovering large carnivores including the gray wolf (</a:t>
            </a:r>
            <a:r>
              <a:rPr lang="en-US" sz="1200" b="0" i="1" u="none" strike="noStrike" kern="1200" dirty="0">
                <a:solidFill>
                  <a:schemeClr val="tx1"/>
                </a:solidFill>
                <a:effectLst/>
                <a:latin typeface="+mn-lt"/>
                <a:ea typeface="+mn-ea"/>
                <a:cs typeface="+mn-cs"/>
              </a:rPr>
              <a:t>Canis lupus</a:t>
            </a:r>
            <a:r>
              <a:rPr lang="en-US" sz="1200" b="0" i="0" u="none" strike="noStrike" kern="1200" dirty="0">
                <a:solidFill>
                  <a:schemeClr val="tx1"/>
                </a:solidFill>
                <a:effectLst/>
                <a:latin typeface="+mn-lt"/>
                <a:ea typeface="+mn-ea"/>
                <a:cs typeface="+mn-cs"/>
              </a:rPr>
              <a:t>), Grizzly bear (</a:t>
            </a:r>
            <a:r>
              <a:rPr lang="en-US" sz="1200" b="0" i="1" u="none" strike="noStrike" kern="1200" dirty="0">
                <a:solidFill>
                  <a:schemeClr val="tx1"/>
                </a:solidFill>
                <a:effectLst/>
                <a:latin typeface="+mn-lt"/>
                <a:ea typeface="+mn-ea"/>
                <a:cs typeface="+mn-cs"/>
              </a:rPr>
              <a:t>Ursus arctos horribilis</a:t>
            </a:r>
            <a:r>
              <a:rPr lang="en-US" sz="1200" b="0" i="0" u="none" strike="noStrike" kern="1200" dirty="0">
                <a:solidFill>
                  <a:schemeClr val="tx1"/>
                </a:solidFill>
                <a:effectLst/>
                <a:latin typeface="+mn-lt"/>
                <a:ea typeface="+mn-ea"/>
                <a:cs typeface="+mn-cs"/>
              </a:rPr>
              <a:t>), and mountain lion (</a:t>
            </a:r>
            <a:r>
              <a:rPr lang="en-US" sz="1200" b="0" i="1" u="none" strike="noStrike" kern="1200" dirty="0">
                <a:solidFill>
                  <a:schemeClr val="tx1"/>
                </a:solidFill>
                <a:effectLst/>
                <a:latin typeface="+mn-lt"/>
                <a:ea typeface="+mn-ea"/>
                <a:cs typeface="+mn-cs"/>
              </a:rPr>
              <a:t>Puma concolor</a:t>
            </a:r>
            <a:r>
              <a:rPr lang="en-US" sz="1200" b="0" i="0" u="none" strike="noStrike" kern="1200" dirty="0">
                <a:solidFill>
                  <a:schemeClr val="tx1"/>
                </a:solidFill>
                <a:effectLst/>
                <a:latin typeface="+mn-lt"/>
                <a:ea typeface="+mn-ea"/>
                <a:cs typeface="+mn-cs"/>
              </a:rPr>
              <a:t>) as well as substantial human harvest</a:t>
            </a:r>
          </a:p>
          <a:p>
            <a:r>
              <a:rPr lang="en-US" sz="1200" b="0" i="0" u="none" strike="noStrike" kern="1200" dirty="0">
                <a:solidFill>
                  <a:schemeClr val="tx1"/>
                </a:solidFill>
                <a:effectLst/>
                <a:latin typeface="+mn-lt"/>
                <a:ea typeface="+mn-ea"/>
                <a:cs typeface="+mn-cs"/>
              </a:rPr>
              <a:t>They also link </a:t>
            </a:r>
            <a:r>
              <a:rPr lang="en-US" sz="1200" b="0" i="0" u="none" strike="noStrike" kern="1200" dirty="0" err="1">
                <a:solidFill>
                  <a:schemeClr val="tx1"/>
                </a:solidFill>
                <a:effectLst/>
                <a:latin typeface="+mn-lt"/>
                <a:ea typeface="+mn-ea"/>
                <a:cs typeface="+mn-cs"/>
              </a:rPr>
              <a:t>farflung</a:t>
            </a:r>
            <a:r>
              <a:rPr lang="en-US" sz="1200" b="0" i="0" u="none" strike="noStrike" kern="1200" dirty="0">
                <a:solidFill>
                  <a:schemeClr val="tx1"/>
                </a:solidFill>
                <a:effectLst/>
                <a:latin typeface="+mn-lt"/>
                <a:ea typeface="+mn-ea"/>
                <a:cs typeface="+mn-cs"/>
              </a:rPr>
              <a:t> ecosystems together because of long migrations </a:t>
            </a:r>
            <a:r>
              <a:rPr lang="en-US" sz="1200" b="0" i="0" u="none" strike="noStrike" kern="1200" dirty="0" err="1">
                <a:solidFill>
                  <a:schemeClr val="tx1"/>
                </a:solidFill>
                <a:effectLst/>
                <a:latin typeface="+mn-lt"/>
                <a:ea typeface="+mn-ea"/>
                <a:cs typeface="+mn-cs"/>
              </a:rPr>
              <a:t>ie</a:t>
            </a:r>
            <a:r>
              <a:rPr lang="en-US" sz="1200" b="0" i="0" u="none" strike="noStrike" kern="1200" dirty="0">
                <a:solidFill>
                  <a:schemeClr val="tx1"/>
                </a:solidFill>
                <a:effectLst/>
                <a:latin typeface="+mn-lt"/>
                <a:ea typeface="+mn-ea"/>
                <a:cs typeface="+mn-cs"/>
              </a:rPr>
              <a:t> winter in Cody can affect the number of elk that tourist can see in GTNP near Jackson in the summer</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45</a:t>
            </a:fld>
            <a:endParaRPr lang="en-US"/>
          </a:p>
        </p:txBody>
      </p:sp>
    </p:spTree>
    <p:extLst>
      <p:ext uri="{BB962C8B-B14F-4D97-AF65-F5344CB8AC3E}">
        <p14:creationId xmlns:p14="http://schemas.microsoft.com/office/powerpoint/2010/main" val="36720048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important question in the face of declining migrations both worldwide and in the GYE</a:t>
            </a:r>
          </a:p>
          <a:p>
            <a:r>
              <a:rPr lang="en-US" sz="1200" b="0" i="0" u="none" strike="noStrike" kern="1200" dirty="0">
                <a:solidFill>
                  <a:schemeClr val="tx1"/>
                </a:solidFill>
                <a:effectLst/>
                <a:latin typeface="+mn-lt"/>
                <a:ea typeface="+mn-ea"/>
                <a:cs typeface="+mn-cs"/>
              </a:rPr>
              <a:t>declining migration and increasing residency are causing serious management challenges due to larger aggregations of elk on agricultural lands, increasing crop damage and heightening the risk of disease transmission to livestock</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46</a:t>
            </a:fld>
            <a:endParaRPr lang="en-US"/>
          </a:p>
        </p:txBody>
      </p:sp>
    </p:spTree>
    <p:extLst>
      <p:ext uri="{BB962C8B-B14F-4D97-AF65-F5344CB8AC3E}">
        <p14:creationId xmlns:p14="http://schemas.microsoft.com/office/powerpoint/2010/main" val="36465432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Three key components to the analysis, the first is the movement data</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47</a:t>
            </a:fld>
            <a:endParaRPr lang="en-US"/>
          </a:p>
        </p:txBody>
      </p:sp>
    </p:spTree>
    <p:extLst>
      <p:ext uri="{BB962C8B-B14F-4D97-AF65-F5344CB8AC3E}">
        <p14:creationId xmlns:p14="http://schemas.microsoft.com/office/powerpoint/2010/main" val="36224856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remember I was originally brough on to create a database.  So this project relied up data within the database—a little about the database.  I build it using PostgreSQL – and it contains some 2000 elk and 16 mil movement datapoints.</a:t>
            </a:r>
          </a:p>
          <a:p>
            <a:endParaRPr lang="en-US" dirty="0"/>
          </a:p>
          <a:p>
            <a:r>
              <a:rPr lang="en-US" dirty="0"/>
              <a:t>After cleaning the data, </a:t>
            </a:r>
            <a:r>
              <a:rPr lang="en-US" dirty="0" err="1"/>
              <a:t>eg</a:t>
            </a:r>
            <a:r>
              <a:rPr lang="en-US" dirty="0"/>
              <a:t> remove erroneous points (due to </a:t>
            </a:r>
            <a:r>
              <a:rPr lang="en-US" dirty="0" err="1"/>
              <a:t>gps</a:t>
            </a:r>
            <a:r>
              <a:rPr lang="en-US" dirty="0"/>
              <a:t> errors), we extracted all the data for individuals for which there was more than 2 consecutive years (</a:t>
            </a:r>
            <a:r>
              <a:rPr lang="en-US" dirty="0" err="1"/>
              <a:t>bc</a:t>
            </a:r>
            <a:r>
              <a:rPr lang="en-US" dirty="0"/>
              <a:t> we wanted to look at switching data) using R.  The rest of this project was completed in R unless I say otherwise</a:t>
            </a:r>
          </a:p>
          <a:p>
            <a:endParaRPr lang="en-US" dirty="0"/>
          </a:p>
          <a:p>
            <a:r>
              <a:rPr lang="en-US" dirty="0"/>
              <a:t>Just a quick mention that I understand this group is a python group.  This </a:t>
            </a:r>
            <a:r>
              <a:rPr lang="en-US" dirty="0" err="1"/>
              <a:t>shouldn</a:t>
            </a:r>
            <a:r>
              <a:rPr lang="en-US" dirty="0"/>
              <a:t>’ t really pose a problem for me as I’ve been using python since I learned to code some six years ago now.  It just seems that the fields of wildlife ecology and conservation rely up on R</a:t>
            </a:r>
          </a:p>
          <a:p>
            <a:endParaRPr lang="en-US" dirty="0"/>
          </a:p>
          <a:p>
            <a:r>
              <a:rPr lang="en-US" dirty="0"/>
              <a:t>This left us with a dataset of some 350 elk </a:t>
            </a:r>
            <a:r>
              <a:rPr lang="en-US" dirty="0" err="1"/>
              <a:t>fom</a:t>
            </a:r>
            <a:r>
              <a:rPr lang="en-US" dirty="0"/>
              <a:t> 2005-2020 and about 5 million </a:t>
            </a:r>
            <a:r>
              <a:rPr lang="en-US" dirty="0" err="1"/>
              <a:t>gps</a:t>
            </a:r>
            <a:r>
              <a:rPr lang="en-US" dirty="0"/>
              <a:t> points—so a sizeable </a:t>
            </a:r>
            <a:r>
              <a:rPr lang="en-US" dirty="0" err="1"/>
              <a:t>datase</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48</a:t>
            </a:fld>
            <a:endParaRPr lang="en-US"/>
          </a:p>
        </p:txBody>
      </p:sp>
    </p:spTree>
    <p:extLst>
      <p:ext uri="{BB962C8B-B14F-4D97-AF65-F5344CB8AC3E}">
        <p14:creationId xmlns:p14="http://schemas.microsoft.com/office/powerpoint/2010/main" val="2644781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of those years, we identified the start and end dates of migration (if they migrated) using an interactive R shiny app I built</a:t>
            </a:r>
          </a:p>
        </p:txBody>
      </p:sp>
      <p:sp>
        <p:nvSpPr>
          <p:cNvPr id="4" name="Slide Number Placeholder 3"/>
          <p:cNvSpPr>
            <a:spLocks noGrp="1"/>
          </p:cNvSpPr>
          <p:nvPr>
            <p:ph type="sldNum" sz="quarter" idx="5"/>
          </p:nvPr>
        </p:nvSpPr>
        <p:spPr/>
        <p:txBody>
          <a:bodyPr/>
          <a:lstStyle/>
          <a:p>
            <a:fld id="{B5F949ED-D8AD-8041-93E2-C7D1A0E50554}" type="slidenum">
              <a:rPr lang="en-US" smtClean="0"/>
              <a:t>49</a:t>
            </a:fld>
            <a:endParaRPr lang="en-US"/>
          </a:p>
        </p:txBody>
      </p:sp>
    </p:spTree>
    <p:extLst>
      <p:ext uri="{BB962C8B-B14F-4D97-AF65-F5344CB8AC3E}">
        <p14:creationId xmlns:p14="http://schemas.microsoft.com/office/powerpoint/2010/main" val="7714353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start and end dates, I extracted elevational and geographic distances between summer and winter ranges and used k-means to classify them, assigning labels based upon where they fell on this two dimensional spectrum of migration</a:t>
            </a:r>
          </a:p>
        </p:txBody>
      </p:sp>
      <p:sp>
        <p:nvSpPr>
          <p:cNvPr id="4" name="Slide Number Placeholder 3"/>
          <p:cNvSpPr>
            <a:spLocks noGrp="1"/>
          </p:cNvSpPr>
          <p:nvPr>
            <p:ph type="sldNum" sz="quarter" idx="5"/>
          </p:nvPr>
        </p:nvSpPr>
        <p:spPr/>
        <p:txBody>
          <a:bodyPr/>
          <a:lstStyle/>
          <a:p>
            <a:fld id="{B5F949ED-D8AD-8041-93E2-C7D1A0E50554}" type="slidenum">
              <a:rPr lang="en-US" smtClean="0"/>
              <a:t>50</a:t>
            </a:fld>
            <a:endParaRPr lang="en-US"/>
          </a:p>
        </p:txBody>
      </p:sp>
    </p:spTree>
    <p:extLst>
      <p:ext uri="{BB962C8B-B14F-4D97-AF65-F5344CB8AC3E}">
        <p14:creationId xmlns:p14="http://schemas.microsoft.com/office/powerpoint/2010/main" val="3409760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During college I worked as a cook at Chez Panisse, one of the restaurants that started the farm to table movement in the states</a:t>
            </a:r>
          </a:p>
          <a:p>
            <a:r>
              <a:rPr lang="en-US" sz="2400" dirty="0"/>
              <a:t>Into the outdoors, I love backpacking, I hiked the John Muir trail two summers ago. This is map I made for a photobook my buddies and I put together</a:t>
            </a:r>
          </a:p>
          <a:p>
            <a:r>
              <a:rPr lang="en-US" sz="2400" dirty="0"/>
              <a:t>Lately I’ve been really into rock climbing. I also have played soccer for as long as I can remember and love watching the premier league on the weekends</a:t>
            </a:r>
          </a:p>
        </p:txBody>
      </p:sp>
      <p:sp>
        <p:nvSpPr>
          <p:cNvPr id="4" name="Slide Number Placeholder 3"/>
          <p:cNvSpPr>
            <a:spLocks noGrp="1"/>
          </p:cNvSpPr>
          <p:nvPr>
            <p:ph type="sldNum" sz="quarter" idx="5"/>
          </p:nvPr>
        </p:nvSpPr>
        <p:spPr/>
        <p:txBody>
          <a:bodyPr/>
          <a:lstStyle/>
          <a:p>
            <a:fld id="{B5F949ED-D8AD-8041-93E2-C7D1A0E50554}" type="slidenum">
              <a:rPr lang="en-US" smtClean="0"/>
              <a:t>5</a:t>
            </a:fld>
            <a:endParaRPr lang="en-US"/>
          </a:p>
        </p:txBody>
      </p:sp>
    </p:spTree>
    <p:extLst>
      <p:ext uri="{BB962C8B-B14F-4D97-AF65-F5344CB8AC3E}">
        <p14:creationId xmlns:p14="http://schemas.microsoft.com/office/powerpoint/2010/main" val="42334965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Simiple</a:t>
            </a:r>
            <a:r>
              <a:rPr lang="en-US" dirty="0"/>
              <a:t> script to see if elk-year 1 has the same strategy as elk year 2</a:t>
            </a:r>
          </a:p>
        </p:txBody>
      </p:sp>
      <p:sp>
        <p:nvSpPr>
          <p:cNvPr id="4" name="Slide Number Placeholder 3"/>
          <p:cNvSpPr>
            <a:spLocks noGrp="1"/>
          </p:cNvSpPr>
          <p:nvPr>
            <p:ph type="sldNum" sz="quarter" idx="5"/>
          </p:nvPr>
        </p:nvSpPr>
        <p:spPr/>
        <p:txBody>
          <a:bodyPr/>
          <a:lstStyle/>
          <a:p>
            <a:fld id="{B5F949ED-D8AD-8041-93E2-C7D1A0E50554}" type="slidenum">
              <a:rPr lang="en-US" smtClean="0"/>
              <a:t>51</a:t>
            </a:fld>
            <a:endParaRPr lang="en-US"/>
          </a:p>
        </p:txBody>
      </p:sp>
    </p:spTree>
    <p:extLst>
      <p:ext uri="{BB962C8B-B14F-4D97-AF65-F5344CB8AC3E}">
        <p14:creationId xmlns:p14="http://schemas.microsoft.com/office/powerpoint/2010/main" val="26303255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shows the flow rates between strategies.  We can see there there are the fewest switches from a resident strategy and the most from Short distance migrants</a:t>
            </a:r>
          </a:p>
        </p:txBody>
      </p:sp>
      <p:sp>
        <p:nvSpPr>
          <p:cNvPr id="4" name="Slide Number Placeholder 3"/>
          <p:cNvSpPr>
            <a:spLocks noGrp="1"/>
          </p:cNvSpPr>
          <p:nvPr>
            <p:ph type="sldNum" sz="quarter" idx="5"/>
          </p:nvPr>
        </p:nvSpPr>
        <p:spPr/>
        <p:txBody>
          <a:bodyPr/>
          <a:lstStyle/>
          <a:p>
            <a:fld id="{B5F949ED-D8AD-8041-93E2-C7D1A0E50554}" type="slidenum">
              <a:rPr lang="en-US" smtClean="0"/>
              <a:t>52</a:t>
            </a:fld>
            <a:endParaRPr lang="en-US"/>
          </a:p>
        </p:txBody>
      </p:sp>
    </p:spTree>
    <p:extLst>
      <p:ext uri="{BB962C8B-B14F-4D97-AF65-F5344CB8AC3E}">
        <p14:creationId xmlns:p14="http://schemas.microsoft.com/office/powerpoint/2010/main" val="6432110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identified the switching behavior the next step is to figure out what is causing it</a:t>
            </a:r>
          </a:p>
          <a:p>
            <a:r>
              <a:rPr lang="en-US" dirty="0"/>
              <a:t>We used a hypothesis testing approach and then used an AIC based modeling approach to determine most likely cause, but before we get there we have to have covariate and this where many of the spatial analyses and HPC come into play</a:t>
            </a:r>
          </a:p>
        </p:txBody>
      </p:sp>
      <p:sp>
        <p:nvSpPr>
          <p:cNvPr id="4" name="Slide Number Placeholder 3"/>
          <p:cNvSpPr>
            <a:spLocks noGrp="1"/>
          </p:cNvSpPr>
          <p:nvPr>
            <p:ph type="sldNum" sz="quarter" idx="5"/>
          </p:nvPr>
        </p:nvSpPr>
        <p:spPr/>
        <p:txBody>
          <a:bodyPr/>
          <a:lstStyle/>
          <a:p>
            <a:fld id="{B5F949ED-D8AD-8041-93E2-C7D1A0E50554}" type="slidenum">
              <a:rPr lang="en-US" smtClean="0"/>
              <a:t>53</a:t>
            </a:fld>
            <a:endParaRPr lang="en-US"/>
          </a:p>
        </p:txBody>
      </p:sp>
    </p:spTree>
    <p:extLst>
      <p:ext uri="{BB962C8B-B14F-4D97-AF65-F5344CB8AC3E}">
        <p14:creationId xmlns:p14="http://schemas.microsoft.com/office/powerpoint/2010/main" val="7747384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identified the switching behavior the next step is to figure out what is causing it</a:t>
            </a:r>
          </a:p>
          <a:p>
            <a:r>
              <a:rPr lang="en-US" dirty="0"/>
              <a:t>We used a hypothesis testing approach and then used an AIC based modeling approach to determine most likely cause, but before we get there we have to have covariate and this where many of the spatial analyses and HPC come into play</a:t>
            </a:r>
          </a:p>
        </p:txBody>
      </p:sp>
      <p:sp>
        <p:nvSpPr>
          <p:cNvPr id="4" name="Slide Number Placeholder 3"/>
          <p:cNvSpPr>
            <a:spLocks noGrp="1"/>
          </p:cNvSpPr>
          <p:nvPr>
            <p:ph type="sldNum" sz="quarter" idx="5"/>
          </p:nvPr>
        </p:nvSpPr>
        <p:spPr/>
        <p:txBody>
          <a:bodyPr/>
          <a:lstStyle/>
          <a:p>
            <a:fld id="{B5F949ED-D8AD-8041-93E2-C7D1A0E50554}" type="slidenum">
              <a:rPr lang="en-US" smtClean="0"/>
              <a:t>54</a:t>
            </a:fld>
            <a:endParaRPr lang="en-US"/>
          </a:p>
        </p:txBody>
      </p:sp>
    </p:spTree>
    <p:extLst>
      <p:ext uri="{BB962C8B-B14F-4D97-AF65-F5344CB8AC3E}">
        <p14:creationId xmlns:p14="http://schemas.microsoft.com/office/powerpoint/2010/main" val="17495360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google earth engine, I associated every location in an elks winter range with a </a:t>
            </a:r>
            <a:r>
              <a:rPr lang="en-US" dirty="0" err="1"/>
              <a:t>snowdepth</a:t>
            </a:r>
            <a:r>
              <a:rPr lang="en-US" dirty="0"/>
              <a:t> form the SNODAS dataset from NOAA (this was the one piece of the analysis conducted in python </a:t>
            </a:r>
            <a:r>
              <a:rPr lang="en-US" dirty="0" err="1"/>
              <a:t>bc</a:t>
            </a:r>
            <a:r>
              <a:rPr lang="en-US" dirty="0"/>
              <a:t> of the GEE API).</a:t>
            </a:r>
          </a:p>
          <a:p>
            <a:endParaRPr lang="en-US" dirty="0"/>
          </a:p>
          <a:p>
            <a:r>
              <a:rPr lang="en-US" dirty="0"/>
              <a:t>This is a lot of </a:t>
            </a:r>
            <a:r>
              <a:rPr lang="en-US" dirty="0" err="1"/>
              <a:t>cpmputation</a:t>
            </a:r>
            <a:r>
              <a:rPr lang="en-US" dirty="0"/>
              <a:t> and unfortunately GEE doesn’t allow calls in parallel, so I had to created a batched approach that notified the number of days (in each batch) that had a missing records.</a:t>
            </a:r>
          </a:p>
        </p:txBody>
      </p:sp>
      <p:sp>
        <p:nvSpPr>
          <p:cNvPr id="4" name="Slide Number Placeholder 3"/>
          <p:cNvSpPr>
            <a:spLocks noGrp="1"/>
          </p:cNvSpPr>
          <p:nvPr>
            <p:ph type="sldNum" sz="quarter" idx="5"/>
          </p:nvPr>
        </p:nvSpPr>
        <p:spPr/>
        <p:txBody>
          <a:bodyPr/>
          <a:lstStyle/>
          <a:p>
            <a:fld id="{B5F949ED-D8AD-8041-93E2-C7D1A0E50554}" type="slidenum">
              <a:rPr lang="en-US" smtClean="0"/>
              <a:t>55</a:t>
            </a:fld>
            <a:endParaRPr lang="en-US"/>
          </a:p>
        </p:txBody>
      </p:sp>
    </p:spTree>
    <p:extLst>
      <p:ext uri="{BB962C8B-B14F-4D97-AF65-F5344CB8AC3E}">
        <p14:creationId xmlns:p14="http://schemas.microsoft.com/office/powerpoint/2010/main" val="21824015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wave surfing refers to animals tracking emerging </a:t>
            </a:r>
            <a:r>
              <a:rPr lang="en-US" dirty="0" err="1"/>
              <a:t>vegation</a:t>
            </a:r>
            <a:r>
              <a:rPr lang="en-US" dirty="0"/>
              <a:t> in order to obtain maximal forage benefits during migration.  It is calculated by taking the first derivative of a yearlong NDVI timeseries, a value </a:t>
            </a:r>
            <a:r>
              <a:rPr lang="en-US" dirty="0" err="1"/>
              <a:t>refered</a:t>
            </a:r>
            <a:r>
              <a:rPr lang="en-US" dirty="0"/>
              <a:t> to as Instantaneous rate of green up.  The day that has the maximal IRG to as the date of peak green up. And a </a:t>
            </a:r>
            <a:r>
              <a:rPr lang="en-US" dirty="0" err="1"/>
              <a:t>sufing</a:t>
            </a:r>
            <a:r>
              <a:rPr lang="en-US" dirty="0"/>
              <a:t> score/ability is calculated by the mismatch between the date an elk occupied a location and the data at which it had peak </a:t>
            </a:r>
            <a:r>
              <a:rPr lang="en-US" dirty="0" err="1"/>
              <a:t>greenup</a:t>
            </a:r>
            <a:r>
              <a:rPr lang="en-US" dirty="0"/>
              <a:t>.  So a lower score is better.</a:t>
            </a:r>
          </a:p>
          <a:p>
            <a:endParaRPr lang="en-US" dirty="0"/>
          </a:p>
          <a:p>
            <a:r>
              <a:rPr lang="en-US" dirty="0"/>
              <a:t>The figure on the right shows the differences in </a:t>
            </a:r>
            <a:r>
              <a:rPr lang="en-US" dirty="0" err="1"/>
              <a:t>gws</a:t>
            </a:r>
            <a:r>
              <a:rPr lang="en-US" dirty="0"/>
              <a:t> for migrants in blue and resident elk in orange.</a:t>
            </a:r>
          </a:p>
          <a:p>
            <a:endParaRPr lang="en-US" dirty="0"/>
          </a:p>
          <a:p>
            <a:r>
              <a:rPr lang="en-US" dirty="0" err="1"/>
              <a:t>Thanksfully</a:t>
            </a:r>
            <a:r>
              <a:rPr lang="en-US" dirty="0"/>
              <a:t> I only had to calculate calculate this for dates during the migratory period, so for only about 1-2 million locations.  However these locations spanned an area greater than 150k sq km. so I had to come up with an efficient approach to creating these yearlong timeseries needed to generate IRG curves from 250 m MODIS terra imagery. After downloading </a:t>
            </a:r>
            <a:r>
              <a:rPr lang="en-US" dirty="0" err="1"/>
              <a:t>modis</a:t>
            </a:r>
            <a:r>
              <a:rPr lang="en-US" dirty="0"/>
              <a:t> </a:t>
            </a:r>
            <a:r>
              <a:rPr lang="en-US" dirty="0" err="1"/>
              <a:t>imagergy</a:t>
            </a:r>
            <a:r>
              <a:rPr lang="en-US" dirty="0"/>
              <a:t> and applied bit filters to ensure pixel quality</a:t>
            </a:r>
          </a:p>
          <a:p>
            <a:endParaRPr lang="en-US" dirty="0"/>
          </a:p>
          <a:p>
            <a:r>
              <a:rPr lang="en-US" dirty="0"/>
              <a:t>Thanks to some great R packages including sf, </a:t>
            </a:r>
            <a:r>
              <a:rPr lang="en-US" dirty="0" err="1"/>
              <a:t>tidyverse</a:t>
            </a:r>
            <a:r>
              <a:rPr lang="en-US" dirty="0"/>
              <a:t> and especially </a:t>
            </a:r>
            <a:r>
              <a:rPr lang="en-US" dirty="0" err="1"/>
              <a:t>velox</a:t>
            </a:r>
            <a:r>
              <a:rPr lang="en-US" dirty="0"/>
              <a:t> I was able to extract </a:t>
            </a:r>
            <a:r>
              <a:rPr lang="en-US" dirty="0" err="1"/>
              <a:t>ndvi</a:t>
            </a:r>
            <a:r>
              <a:rPr lang="en-US" dirty="0"/>
              <a:t> timeseries for every point.  Then using the </a:t>
            </a:r>
            <a:r>
              <a:rPr lang="en-US" dirty="0" err="1"/>
              <a:t>irg</a:t>
            </a:r>
            <a:r>
              <a:rPr lang="en-US" dirty="0"/>
              <a:t> r package, I was able to fit </a:t>
            </a:r>
            <a:r>
              <a:rPr lang="en-US" dirty="0" err="1"/>
              <a:t>irg</a:t>
            </a:r>
            <a:r>
              <a:rPr lang="en-US" dirty="0"/>
              <a:t> curves and extract days from peak green up for every point in parallel on </a:t>
            </a:r>
            <a:r>
              <a:rPr lang="en-US" dirty="0" err="1"/>
              <a:t>Berkeleys</a:t>
            </a:r>
            <a:r>
              <a:rPr lang="en-US" dirty="0"/>
              <a:t> HPC system in a reasonable amount of time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56</a:t>
            </a:fld>
            <a:endParaRPr lang="en-US"/>
          </a:p>
        </p:txBody>
      </p:sp>
    </p:spTree>
    <p:extLst>
      <p:ext uri="{BB962C8B-B14F-4D97-AF65-F5344CB8AC3E}">
        <p14:creationId xmlns:p14="http://schemas.microsoft.com/office/powerpoint/2010/main" val="27599923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in the us populations near protected areas have increased by more than three times since 1940, so this obviously lead to some unintended (as well as intentional) consequences on the wildlife.</a:t>
            </a:r>
          </a:p>
          <a:p>
            <a:endParaRPr lang="en-US" dirty="0"/>
          </a:p>
          <a:p>
            <a:r>
              <a:rPr lang="en-US" dirty="0"/>
              <a:t>The extraction of these covariates differs from the environmental one in the fact that they were not extracted at the point level but rather at the seasonal range level.  We calculated the spatial extents of season ranges using a 99% isopleth of a Brownian bridge movement model—a conservative estimate of a utilization distribution with a 100m resolution </a:t>
            </a:r>
          </a:p>
          <a:p>
            <a:endParaRPr lang="en-US" dirty="0"/>
          </a:p>
          <a:p>
            <a:r>
              <a:rPr lang="en-US" dirty="0"/>
              <a:t>We then </a:t>
            </a:r>
          </a:p>
        </p:txBody>
      </p:sp>
      <p:sp>
        <p:nvSpPr>
          <p:cNvPr id="4" name="Slide Number Placeholder 3"/>
          <p:cNvSpPr>
            <a:spLocks noGrp="1"/>
          </p:cNvSpPr>
          <p:nvPr>
            <p:ph type="sldNum" sz="quarter" idx="5"/>
          </p:nvPr>
        </p:nvSpPr>
        <p:spPr/>
        <p:txBody>
          <a:bodyPr/>
          <a:lstStyle/>
          <a:p>
            <a:fld id="{B5F949ED-D8AD-8041-93E2-C7D1A0E50554}" type="slidenum">
              <a:rPr lang="en-US" smtClean="0"/>
              <a:t>57</a:t>
            </a:fld>
            <a:endParaRPr lang="en-US"/>
          </a:p>
        </p:txBody>
      </p:sp>
    </p:spTree>
    <p:extLst>
      <p:ext uri="{BB962C8B-B14F-4D97-AF65-F5344CB8AC3E}">
        <p14:creationId xmlns:p14="http://schemas.microsoft.com/office/powerpoint/2010/main" val="1084803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extracted the proportion of developed and crop lands from the open source LCMAP dataset (30 meter resolution, yearly land cover product) in winter (dev and crop) and migratory ranges (dev only). SF and </a:t>
            </a:r>
            <a:r>
              <a:rPr lang="en-US" dirty="0" err="1"/>
              <a:t>velox</a:t>
            </a:r>
            <a:r>
              <a:rPr lang="en-US" dirty="0"/>
              <a:t> r packages</a:t>
            </a:r>
          </a:p>
        </p:txBody>
      </p:sp>
      <p:sp>
        <p:nvSpPr>
          <p:cNvPr id="4" name="Slide Number Placeholder 3"/>
          <p:cNvSpPr>
            <a:spLocks noGrp="1"/>
          </p:cNvSpPr>
          <p:nvPr>
            <p:ph type="sldNum" sz="quarter" idx="5"/>
          </p:nvPr>
        </p:nvSpPr>
        <p:spPr/>
        <p:txBody>
          <a:bodyPr/>
          <a:lstStyle/>
          <a:p>
            <a:fld id="{B5F949ED-D8AD-8041-93E2-C7D1A0E50554}" type="slidenum">
              <a:rPr lang="en-US" smtClean="0"/>
              <a:t>58</a:t>
            </a:fld>
            <a:endParaRPr lang="en-US"/>
          </a:p>
        </p:txBody>
      </p:sp>
    </p:spTree>
    <p:extLst>
      <p:ext uri="{BB962C8B-B14F-4D97-AF65-F5344CB8AC3E}">
        <p14:creationId xmlns:p14="http://schemas.microsoft.com/office/powerpoint/2010/main" val="15041632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one intentional impact on elk is that they are fed in the state of Wyoming during the winter.  So using those same winter ranges as well as </a:t>
            </a:r>
            <a:r>
              <a:rPr lang="en-US" dirty="0" err="1"/>
              <a:t>feedground</a:t>
            </a:r>
            <a:r>
              <a:rPr lang="en-US" dirty="0"/>
              <a:t> locations, I extracted and labeled the ranges that contained at least one feed ground using the sf r package</a:t>
            </a:r>
          </a:p>
        </p:txBody>
      </p:sp>
      <p:sp>
        <p:nvSpPr>
          <p:cNvPr id="4" name="Slide Number Placeholder 3"/>
          <p:cNvSpPr>
            <a:spLocks noGrp="1"/>
          </p:cNvSpPr>
          <p:nvPr>
            <p:ph type="sldNum" sz="quarter" idx="5"/>
          </p:nvPr>
        </p:nvSpPr>
        <p:spPr/>
        <p:txBody>
          <a:bodyPr/>
          <a:lstStyle/>
          <a:p>
            <a:fld id="{B5F949ED-D8AD-8041-93E2-C7D1A0E50554}" type="slidenum">
              <a:rPr lang="en-US" smtClean="0"/>
              <a:t>59</a:t>
            </a:fld>
            <a:endParaRPr lang="en-US"/>
          </a:p>
        </p:txBody>
      </p:sp>
    </p:spTree>
    <p:extLst>
      <p:ext uri="{BB962C8B-B14F-4D97-AF65-F5344CB8AC3E}">
        <p14:creationId xmlns:p14="http://schemas.microsoft.com/office/powerpoint/2010/main" val="2295026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wont get too much into this one, but basically there has been growing evidence of </a:t>
            </a:r>
            <a:r>
              <a:rPr lang="en-US" dirty="0" err="1"/>
              <a:t>transimission</a:t>
            </a:r>
            <a:r>
              <a:rPr lang="en-US" dirty="0"/>
              <a:t> of landscape knowledge that increases/restores </a:t>
            </a:r>
            <a:r>
              <a:rPr lang="en-US" dirty="0" err="1"/>
              <a:t>migratoryness</a:t>
            </a:r>
            <a:r>
              <a:rPr lang="en-US" dirty="0"/>
              <a:t>.</a:t>
            </a:r>
          </a:p>
          <a:p>
            <a:endParaRPr lang="en-US" dirty="0"/>
          </a:p>
          <a:p>
            <a:r>
              <a:rPr lang="en-US" dirty="0"/>
              <a:t>So I calculated herd-level movement strategy diversity by adopting Shannon’s H-diversity index with the proportions of the 4 migratory strategies in each of the herds. </a:t>
            </a:r>
          </a:p>
        </p:txBody>
      </p:sp>
      <p:sp>
        <p:nvSpPr>
          <p:cNvPr id="4" name="Slide Number Placeholder 3"/>
          <p:cNvSpPr>
            <a:spLocks noGrp="1"/>
          </p:cNvSpPr>
          <p:nvPr>
            <p:ph type="sldNum" sz="quarter" idx="5"/>
          </p:nvPr>
        </p:nvSpPr>
        <p:spPr/>
        <p:txBody>
          <a:bodyPr/>
          <a:lstStyle/>
          <a:p>
            <a:fld id="{B5F949ED-D8AD-8041-93E2-C7D1A0E50554}" type="slidenum">
              <a:rPr lang="en-US" smtClean="0"/>
              <a:t>60</a:t>
            </a:fld>
            <a:endParaRPr lang="en-US"/>
          </a:p>
        </p:txBody>
      </p:sp>
    </p:spTree>
    <p:extLst>
      <p:ext uri="{BB962C8B-B14F-4D97-AF65-F5344CB8AC3E}">
        <p14:creationId xmlns:p14="http://schemas.microsoft.com/office/powerpoint/2010/main" val="2788710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 bit about my professional </a:t>
            </a:r>
            <a:r>
              <a:rPr lang="en-US" dirty="0" err="1"/>
              <a:t>backgournd</a:t>
            </a:r>
            <a:endParaRPr lang="en-US" dirty="0"/>
          </a:p>
          <a:p>
            <a:endParaRPr lang="en-US" dirty="0"/>
          </a:p>
          <a:p>
            <a:r>
              <a:rPr lang="en-US" dirty="0"/>
              <a:t>During my senior year, and the summer after I graduated I worked in Wayne Getz’s lab in the Environmental science policy and management depart at </a:t>
            </a:r>
            <a:r>
              <a:rPr lang="en-US" dirty="0" err="1"/>
              <a:t>berekey</a:t>
            </a:r>
            <a:r>
              <a:rPr lang="en-US" dirty="0"/>
              <a:t>.  </a:t>
            </a:r>
          </a:p>
          <a:p>
            <a:endParaRPr lang="en-US" dirty="0"/>
          </a:p>
          <a:p>
            <a:r>
              <a:rPr lang="en-US" dirty="0"/>
              <a:t>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6</a:t>
            </a:fld>
            <a:endParaRPr lang="en-US"/>
          </a:p>
        </p:txBody>
      </p:sp>
    </p:spTree>
    <p:extLst>
      <p:ext uri="{BB962C8B-B14F-4D97-AF65-F5344CB8AC3E}">
        <p14:creationId xmlns:p14="http://schemas.microsoft.com/office/powerpoint/2010/main" val="37293273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earlier, we used a hypothesis testing and an AIC based modeling approach to determine most likely causes of switching from each of the 4 strategies.  More specifically we fit logistic regression with for each hypothesis by itself as well as each of the two-way interactions</a:t>
            </a:r>
          </a:p>
        </p:txBody>
      </p:sp>
      <p:sp>
        <p:nvSpPr>
          <p:cNvPr id="4" name="Slide Number Placeholder 3"/>
          <p:cNvSpPr>
            <a:spLocks noGrp="1"/>
          </p:cNvSpPr>
          <p:nvPr>
            <p:ph type="sldNum" sz="quarter" idx="5"/>
          </p:nvPr>
        </p:nvSpPr>
        <p:spPr/>
        <p:txBody>
          <a:bodyPr/>
          <a:lstStyle/>
          <a:p>
            <a:fld id="{B5F949ED-D8AD-8041-93E2-C7D1A0E50554}" type="slidenum">
              <a:rPr lang="en-US" smtClean="0"/>
              <a:t>61</a:t>
            </a:fld>
            <a:endParaRPr lang="en-US"/>
          </a:p>
        </p:txBody>
      </p:sp>
    </p:spTree>
    <p:extLst>
      <p:ext uri="{BB962C8B-B14F-4D97-AF65-F5344CB8AC3E}">
        <p14:creationId xmlns:p14="http://schemas.microsoft.com/office/powerpoint/2010/main" val="4745082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 models suggested that resident elk were most likely to switch strategies with poor green-wave surfing, low </a:t>
            </a:r>
            <a:r>
              <a:rPr lang="en-US" dirty="0" err="1"/>
              <a:t>snowdepths</a:t>
            </a:r>
            <a:r>
              <a:rPr lang="en-US" dirty="0"/>
              <a:t> (due to decrease energy expenditure required to migrate) and higher levels of movement strategy diversity</a:t>
            </a:r>
          </a:p>
        </p:txBody>
      </p:sp>
      <p:sp>
        <p:nvSpPr>
          <p:cNvPr id="4" name="Slide Number Placeholder 3"/>
          <p:cNvSpPr>
            <a:spLocks noGrp="1"/>
          </p:cNvSpPr>
          <p:nvPr>
            <p:ph type="sldNum" sz="quarter" idx="5"/>
          </p:nvPr>
        </p:nvSpPr>
        <p:spPr/>
        <p:txBody>
          <a:bodyPr/>
          <a:lstStyle/>
          <a:p>
            <a:fld id="{B5F949ED-D8AD-8041-93E2-C7D1A0E50554}" type="slidenum">
              <a:rPr lang="en-US" smtClean="0"/>
              <a:t>62</a:t>
            </a:fld>
            <a:endParaRPr lang="en-US"/>
          </a:p>
        </p:txBody>
      </p:sp>
    </p:spTree>
    <p:extLst>
      <p:ext uri="{BB962C8B-B14F-4D97-AF65-F5344CB8AC3E}">
        <p14:creationId xmlns:p14="http://schemas.microsoft.com/office/powerpoint/2010/main" val="5649362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was interesting. The top models suggested that elevational migrants were most likely to switch strategies in </a:t>
            </a:r>
            <a:r>
              <a:rPr lang="en-US" dirty="0" err="1"/>
              <a:t>lowlevels</a:t>
            </a:r>
            <a:r>
              <a:rPr lang="en-US" dirty="0"/>
              <a:t> of movement diversity and winter developed land, but looking at the interaction term (C) we can see that switching is very likely to happen elk </a:t>
            </a:r>
            <a:r>
              <a:rPr lang="en-US" dirty="0" err="1"/>
              <a:t>ecperience</a:t>
            </a:r>
            <a:r>
              <a:rPr lang="en-US" dirty="0"/>
              <a:t> high levels of developed land and high herd diversity at the same time.</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63</a:t>
            </a:fld>
            <a:endParaRPr lang="en-US"/>
          </a:p>
        </p:txBody>
      </p:sp>
    </p:spTree>
    <p:extLst>
      <p:ext uri="{BB962C8B-B14F-4D97-AF65-F5344CB8AC3E}">
        <p14:creationId xmlns:p14="http://schemas.microsoft.com/office/powerpoint/2010/main" val="11929369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was also interesting. The top models suggested that fed short distance migrants were most likely to switch strategies if they did not have access to crop lands and if they weren’t fed </a:t>
            </a:r>
            <a:r>
              <a:rPr lang="en-US" dirty="0" err="1"/>
              <a:t>sdm</a:t>
            </a:r>
            <a:r>
              <a:rPr lang="en-US" dirty="0"/>
              <a:t> were more likely to switch if they had more access to crops in the winter range</a:t>
            </a:r>
          </a:p>
          <a:p>
            <a:endParaRPr lang="en-US" dirty="0"/>
          </a:p>
          <a:p>
            <a:r>
              <a:rPr lang="en-US" dirty="0"/>
              <a:t>SDMs were also more likely to switch as herd-level movement strategy diversity increase</a:t>
            </a:r>
          </a:p>
        </p:txBody>
      </p:sp>
      <p:sp>
        <p:nvSpPr>
          <p:cNvPr id="4" name="Slide Number Placeholder 3"/>
          <p:cNvSpPr>
            <a:spLocks noGrp="1"/>
          </p:cNvSpPr>
          <p:nvPr>
            <p:ph type="sldNum" sz="quarter" idx="5"/>
          </p:nvPr>
        </p:nvSpPr>
        <p:spPr/>
        <p:txBody>
          <a:bodyPr/>
          <a:lstStyle/>
          <a:p>
            <a:fld id="{B5F949ED-D8AD-8041-93E2-C7D1A0E50554}" type="slidenum">
              <a:rPr lang="en-US" smtClean="0"/>
              <a:t>64</a:t>
            </a:fld>
            <a:endParaRPr lang="en-US"/>
          </a:p>
        </p:txBody>
      </p:sp>
    </p:spTree>
    <p:extLst>
      <p:ext uri="{BB962C8B-B14F-4D97-AF65-F5344CB8AC3E}">
        <p14:creationId xmlns:p14="http://schemas.microsoft.com/office/powerpoint/2010/main" val="18285808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most important finding, as people care the most about the charismatic long distance migrants.  This basically shows that even at very low levels of developed lands in winter range and along migratory corridors long distance migrants are very likely to switch movement tactics.  This finding is backed up by similar finding in other ungulates changing behavior even sat very low levels of development </a:t>
            </a:r>
          </a:p>
        </p:txBody>
      </p:sp>
      <p:sp>
        <p:nvSpPr>
          <p:cNvPr id="4" name="Slide Number Placeholder 3"/>
          <p:cNvSpPr>
            <a:spLocks noGrp="1"/>
          </p:cNvSpPr>
          <p:nvPr>
            <p:ph type="sldNum" sz="quarter" idx="5"/>
          </p:nvPr>
        </p:nvSpPr>
        <p:spPr/>
        <p:txBody>
          <a:bodyPr/>
          <a:lstStyle/>
          <a:p>
            <a:fld id="{B5F949ED-D8AD-8041-93E2-C7D1A0E50554}" type="slidenum">
              <a:rPr lang="en-US" smtClean="0"/>
              <a:t>65</a:t>
            </a:fld>
            <a:endParaRPr lang="en-US"/>
          </a:p>
        </p:txBody>
      </p:sp>
    </p:spTree>
    <p:extLst>
      <p:ext uri="{BB962C8B-B14F-4D97-AF65-F5344CB8AC3E}">
        <p14:creationId xmlns:p14="http://schemas.microsoft.com/office/powerpoint/2010/main" val="5282049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that was a whirlwind of information, but I’ll take a second now to see if any of you have questions about this section of the </a:t>
            </a:r>
            <a:r>
              <a:rPr lang="en-US" dirty="0" err="1"/>
              <a:t>presentaion</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66</a:t>
            </a:fld>
            <a:endParaRPr lang="en-US"/>
          </a:p>
        </p:txBody>
      </p:sp>
    </p:spTree>
    <p:extLst>
      <p:ext uri="{BB962C8B-B14F-4D97-AF65-F5344CB8AC3E}">
        <p14:creationId xmlns:p14="http://schemas.microsoft.com/office/powerpoint/2010/main" val="6018350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67</a:t>
            </a:fld>
            <a:endParaRPr lang="en-US"/>
          </a:p>
        </p:txBody>
      </p:sp>
    </p:spTree>
    <p:extLst>
      <p:ext uri="{BB962C8B-B14F-4D97-AF65-F5344CB8AC3E}">
        <p14:creationId xmlns:p14="http://schemas.microsoft.com/office/powerpoint/2010/main" val="10533027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follow the same general organization in my discussion of this project</a:t>
            </a:r>
          </a:p>
        </p:txBody>
      </p:sp>
      <p:sp>
        <p:nvSpPr>
          <p:cNvPr id="4" name="Slide Number Placeholder 3"/>
          <p:cNvSpPr>
            <a:spLocks noGrp="1"/>
          </p:cNvSpPr>
          <p:nvPr>
            <p:ph type="sldNum" sz="quarter" idx="5"/>
          </p:nvPr>
        </p:nvSpPr>
        <p:spPr/>
        <p:txBody>
          <a:bodyPr/>
          <a:lstStyle/>
          <a:p>
            <a:fld id="{B5F949ED-D8AD-8041-93E2-C7D1A0E50554}" type="slidenum">
              <a:rPr lang="en-US" smtClean="0"/>
              <a:t>68</a:t>
            </a:fld>
            <a:endParaRPr lang="en-US"/>
          </a:p>
        </p:txBody>
      </p:sp>
    </p:spTree>
    <p:extLst>
      <p:ext uri="{BB962C8B-B14F-4D97-AF65-F5344CB8AC3E}">
        <p14:creationId xmlns:p14="http://schemas.microsoft.com/office/powerpoint/2010/main" val="3629463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 bit about my professional </a:t>
            </a:r>
            <a:r>
              <a:rPr lang="en-US" dirty="0" err="1"/>
              <a:t>backgournd</a:t>
            </a:r>
            <a:endParaRPr lang="en-US" dirty="0"/>
          </a:p>
          <a:p>
            <a:endParaRPr lang="en-US" dirty="0"/>
          </a:p>
          <a:p>
            <a:r>
              <a:rPr lang="en-US" dirty="0"/>
              <a:t>During my senior year, and the summer after I graduated I worked in Wayne Getz’s lab in the Environmental science policy and management depart at </a:t>
            </a:r>
            <a:r>
              <a:rPr lang="en-US" dirty="0" err="1"/>
              <a:t>berekey</a:t>
            </a:r>
            <a:r>
              <a:rPr lang="en-US" dirty="0"/>
              <a:t>.  </a:t>
            </a:r>
          </a:p>
          <a:p>
            <a:endParaRPr lang="en-US" dirty="0"/>
          </a:p>
          <a:p>
            <a:r>
              <a:rPr lang="en-US" dirty="0"/>
              <a:t>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7</a:t>
            </a:fld>
            <a:endParaRPr lang="en-US"/>
          </a:p>
        </p:txBody>
      </p:sp>
    </p:spTree>
    <p:extLst>
      <p:ext uri="{BB962C8B-B14F-4D97-AF65-F5344CB8AC3E}">
        <p14:creationId xmlns:p14="http://schemas.microsoft.com/office/powerpoint/2010/main" val="290474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 bit about my professional </a:t>
            </a:r>
            <a:r>
              <a:rPr lang="en-US" dirty="0" err="1"/>
              <a:t>backgournd</a:t>
            </a:r>
            <a:endParaRPr lang="en-US" dirty="0"/>
          </a:p>
          <a:p>
            <a:endParaRPr lang="en-US" dirty="0"/>
          </a:p>
          <a:p>
            <a:r>
              <a:rPr lang="en-US" dirty="0"/>
              <a:t>During my senior year, and the summer after I graduated I worked in Wayne Getz’s lab in the Environmental science policy and management depart at </a:t>
            </a:r>
            <a:r>
              <a:rPr lang="en-US" dirty="0" err="1"/>
              <a:t>berekey</a:t>
            </a:r>
            <a:r>
              <a:rPr lang="en-US" dirty="0"/>
              <a:t>.  </a:t>
            </a:r>
          </a:p>
          <a:p>
            <a:endParaRPr lang="en-US" dirty="0"/>
          </a:p>
          <a:p>
            <a:r>
              <a:rPr lang="en-US" dirty="0"/>
              <a:t>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8</a:t>
            </a:fld>
            <a:endParaRPr lang="en-US"/>
          </a:p>
        </p:txBody>
      </p:sp>
    </p:spTree>
    <p:extLst>
      <p:ext uri="{BB962C8B-B14F-4D97-AF65-F5344CB8AC3E}">
        <p14:creationId xmlns:p14="http://schemas.microsoft.com/office/powerpoint/2010/main" val="2232829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my senior year, and the summer after I graduated I worked in Wayne Getz’s lab.  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9</a:t>
            </a:fld>
            <a:endParaRPr lang="en-US"/>
          </a:p>
        </p:txBody>
      </p:sp>
    </p:spTree>
    <p:extLst>
      <p:ext uri="{BB962C8B-B14F-4D97-AF65-F5344CB8AC3E}">
        <p14:creationId xmlns:p14="http://schemas.microsoft.com/office/powerpoint/2010/main" val="2052308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7AE97728-0F36-7B42-8CEA-720C7B662798}"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66263161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2890832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971877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3595485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7AE97728-0F36-7B42-8CEA-720C7B662798}"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20461240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130394-5523-0643-A41B-6C1809EDE9EB}" type="datetimeFigureOut">
              <a:rPr lang="en-US" smtClean="0"/>
              <a:t>11/16/21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689373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130394-5523-0643-A41B-6C1809EDE9EB}" type="datetimeFigureOut">
              <a:rPr lang="en-US" smtClean="0"/>
              <a:t>11/16/21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2214931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130394-5523-0643-A41B-6C1809EDE9EB}" type="datetimeFigureOut">
              <a:rPr lang="en-US" smtClean="0"/>
              <a:t>11/16/21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1041513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30394-5523-0643-A41B-6C1809EDE9EB}" type="datetimeFigureOut">
              <a:rPr lang="en-US" smtClean="0"/>
              <a:t>11/16/21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2929057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C130394-5523-0643-A41B-6C1809EDE9EB}" type="datetimeFigureOut">
              <a:rPr lang="en-US" smtClean="0"/>
              <a:t>11/16/21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AE97728-0F36-7B42-8CEA-720C7B662798}"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17912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C130394-5523-0643-A41B-6C1809EDE9EB}" type="datetimeFigureOut">
              <a:rPr lang="en-US" smtClean="0"/>
              <a:t>11/16/21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AE97728-0F36-7B42-8CEA-720C7B662798}"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3282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0C130394-5523-0643-A41B-6C1809EDE9EB}" type="datetimeFigureOut">
              <a:rPr lang="en-US" smtClean="0"/>
              <a:t>11/16/21</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7AE97728-0F36-7B42-8CEA-720C7B662798}"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560733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0A24-2293-9947-8194-841A16F76ED7}"/>
              </a:ext>
            </a:extLst>
          </p:cNvPr>
          <p:cNvSpPr>
            <a:spLocks noGrp="1"/>
          </p:cNvSpPr>
          <p:nvPr>
            <p:ph type="ctrTitle"/>
          </p:nvPr>
        </p:nvSpPr>
        <p:spPr/>
        <p:txBody>
          <a:bodyPr>
            <a:noAutofit/>
          </a:bodyPr>
          <a:lstStyle/>
          <a:p>
            <a:r>
              <a:rPr lang="en-US" sz="5400" dirty="0"/>
              <a:t>NREL Geospatial Research Scientist Interview</a:t>
            </a:r>
          </a:p>
        </p:txBody>
      </p:sp>
      <p:sp>
        <p:nvSpPr>
          <p:cNvPr id="3" name="Subtitle 2">
            <a:extLst>
              <a:ext uri="{FF2B5EF4-FFF2-40B4-BE49-F238E27FC236}">
                <a16:creationId xmlns:a16="http://schemas.microsoft.com/office/drawing/2014/main" id="{8BC81007-1647-374C-A58D-220FBE7FADB5}"/>
              </a:ext>
            </a:extLst>
          </p:cNvPr>
          <p:cNvSpPr>
            <a:spLocks noGrp="1"/>
          </p:cNvSpPr>
          <p:nvPr>
            <p:ph type="subTitle" idx="1"/>
          </p:nvPr>
        </p:nvSpPr>
        <p:spPr/>
        <p:txBody>
          <a:bodyPr>
            <a:normAutofit/>
          </a:bodyPr>
          <a:lstStyle/>
          <a:p>
            <a:r>
              <a:rPr lang="en-US" sz="4800" dirty="0"/>
              <a:t>Gabe Zuckerman</a:t>
            </a:r>
          </a:p>
        </p:txBody>
      </p:sp>
    </p:spTree>
    <p:extLst>
      <p:ext uri="{BB962C8B-B14F-4D97-AF65-F5344CB8AC3E}">
        <p14:creationId xmlns:p14="http://schemas.microsoft.com/office/powerpoint/2010/main" val="1745065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a:t>
            </a:r>
          </a:p>
          <a:p>
            <a:r>
              <a:rPr lang="en-US" sz="2800" dirty="0"/>
              <a:t>Middleton lab </a:t>
            </a:r>
          </a:p>
        </p:txBody>
      </p:sp>
      <p:pic>
        <p:nvPicPr>
          <p:cNvPr id="5" name="Picture 4">
            <a:extLst>
              <a:ext uri="{FF2B5EF4-FFF2-40B4-BE49-F238E27FC236}">
                <a16:creationId xmlns:a16="http://schemas.microsoft.com/office/drawing/2014/main" id="{855C7A77-573A-D040-B01B-D6097B4C7F2A}"/>
              </a:ext>
            </a:extLst>
          </p:cNvPr>
          <p:cNvPicPr>
            <a:picLocks noChangeAspect="1"/>
          </p:cNvPicPr>
          <p:nvPr/>
        </p:nvPicPr>
        <p:blipFill>
          <a:blip r:embed="rId3"/>
          <a:stretch>
            <a:fillRect/>
          </a:stretch>
        </p:blipFill>
        <p:spPr>
          <a:xfrm>
            <a:off x="1371600" y="5524500"/>
            <a:ext cx="3898900" cy="914400"/>
          </a:xfrm>
          <a:prstGeom prst="rect">
            <a:avLst/>
          </a:prstGeom>
        </p:spPr>
      </p:pic>
      <p:pic>
        <p:nvPicPr>
          <p:cNvPr id="6" name="Picture 5">
            <a:extLst>
              <a:ext uri="{FF2B5EF4-FFF2-40B4-BE49-F238E27FC236}">
                <a16:creationId xmlns:a16="http://schemas.microsoft.com/office/drawing/2014/main" id="{EDFA16EE-7DCE-7D4A-839E-EAABDFD042CD}"/>
              </a:ext>
            </a:extLst>
          </p:cNvPr>
          <p:cNvPicPr>
            <a:picLocks noChangeAspect="1"/>
          </p:cNvPicPr>
          <p:nvPr/>
        </p:nvPicPr>
        <p:blipFill>
          <a:blip r:embed="rId4"/>
          <a:stretch>
            <a:fillRect/>
          </a:stretch>
        </p:blipFill>
        <p:spPr>
          <a:xfrm>
            <a:off x="1371600" y="4644950"/>
            <a:ext cx="3898900" cy="616100"/>
          </a:xfrm>
          <a:prstGeom prst="rect">
            <a:avLst/>
          </a:prstGeom>
        </p:spPr>
      </p:pic>
    </p:spTree>
    <p:extLst>
      <p:ext uri="{BB962C8B-B14F-4D97-AF65-F5344CB8AC3E}">
        <p14:creationId xmlns:p14="http://schemas.microsoft.com/office/powerpoint/2010/main" val="13207056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a:t>
            </a:r>
          </a:p>
          <a:p>
            <a:r>
              <a:rPr lang="en-US" sz="2800" dirty="0"/>
              <a:t>Middleton lab </a:t>
            </a:r>
          </a:p>
        </p:txBody>
      </p:sp>
      <p:pic>
        <p:nvPicPr>
          <p:cNvPr id="5" name="Picture 4">
            <a:extLst>
              <a:ext uri="{FF2B5EF4-FFF2-40B4-BE49-F238E27FC236}">
                <a16:creationId xmlns:a16="http://schemas.microsoft.com/office/drawing/2014/main" id="{855C7A77-573A-D040-B01B-D6097B4C7F2A}"/>
              </a:ext>
            </a:extLst>
          </p:cNvPr>
          <p:cNvPicPr>
            <a:picLocks noChangeAspect="1"/>
          </p:cNvPicPr>
          <p:nvPr/>
        </p:nvPicPr>
        <p:blipFill>
          <a:blip r:embed="rId3"/>
          <a:stretch>
            <a:fillRect/>
          </a:stretch>
        </p:blipFill>
        <p:spPr>
          <a:xfrm>
            <a:off x="1371600" y="5524500"/>
            <a:ext cx="3898900" cy="914400"/>
          </a:xfrm>
          <a:prstGeom prst="rect">
            <a:avLst/>
          </a:prstGeom>
        </p:spPr>
      </p:pic>
      <p:pic>
        <p:nvPicPr>
          <p:cNvPr id="6" name="Picture 5">
            <a:extLst>
              <a:ext uri="{FF2B5EF4-FFF2-40B4-BE49-F238E27FC236}">
                <a16:creationId xmlns:a16="http://schemas.microsoft.com/office/drawing/2014/main" id="{EDFA16EE-7DCE-7D4A-839E-EAABDFD042CD}"/>
              </a:ext>
            </a:extLst>
          </p:cNvPr>
          <p:cNvPicPr>
            <a:picLocks noChangeAspect="1"/>
          </p:cNvPicPr>
          <p:nvPr/>
        </p:nvPicPr>
        <p:blipFill>
          <a:blip r:embed="rId4"/>
          <a:stretch>
            <a:fillRect/>
          </a:stretch>
        </p:blipFill>
        <p:spPr>
          <a:xfrm>
            <a:off x="1371600" y="4644950"/>
            <a:ext cx="3898900" cy="616100"/>
          </a:xfrm>
          <a:prstGeom prst="rect">
            <a:avLst/>
          </a:prstGeom>
        </p:spPr>
      </p:pic>
      <p:pic>
        <p:nvPicPr>
          <p:cNvPr id="7" name="Picture 6">
            <a:extLst>
              <a:ext uri="{FF2B5EF4-FFF2-40B4-BE49-F238E27FC236}">
                <a16:creationId xmlns:a16="http://schemas.microsoft.com/office/drawing/2014/main" id="{EDAE2883-E7C7-4047-BDDD-1397EEB667D1}"/>
              </a:ext>
            </a:extLst>
          </p:cNvPr>
          <p:cNvPicPr>
            <a:picLocks noChangeAspect="1"/>
          </p:cNvPicPr>
          <p:nvPr/>
        </p:nvPicPr>
        <p:blipFill>
          <a:blip r:embed="rId5"/>
          <a:stretch>
            <a:fillRect/>
          </a:stretch>
        </p:blipFill>
        <p:spPr>
          <a:xfrm>
            <a:off x="6172200" y="359229"/>
            <a:ext cx="5133034" cy="6014357"/>
          </a:xfrm>
          <a:prstGeom prst="rect">
            <a:avLst/>
          </a:prstGeom>
        </p:spPr>
      </p:pic>
    </p:spTree>
    <p:extLst>
      <p:ext uri="{BB962C8B-B14F-4D97-AF65-F5344CB8AC3E}">
        <p14:creationId xmlns:p14="http://schemas.microsoft.com/office/powerpoint/2010/main" val="4025412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Overview</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r>
              <a:rPr lang="en-US" dirty="0"/>
              <a:t>Use WTK data to examine wind speed variability</a:t>
            </a:r>
          </a:p>
          <a:p>
            <a:r>
              <a:rPr lang="en-US" dirty="0"/>
              <a:t>Focusing on diurnal and monthly temporal scales</a:t>
            </a:r>
          </a:p>
          <a:p>
            <a:r>
              <a:rPr lang="en-US" dirty="0"/>
              <a:t>Pilot the analysis on a single location, but write the code so that it could be scaled up</a:t>
            </a:r>
          </a:p>
        </p:txBody>
      </p:sp>
    </p:spTree>
    <p:extLst>
      <p:ext uri="{BB962C8B-B14F-4D97-AF65-F5344CB8AC3E}">
        <p14:creationId xmlns:p14="http://schemas.microsoft.com/office/powerpoint/2010/main" val="3548013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p:txBody>
      </p:sp>
    </p:spTree>
    <p:extLst>
      <p:ext uri="{BB962C8B-B14F-4D97-AF65-F5344CB8AC3E}">
        <p14:creationId xmlns:p14="http://schemas.microsoft.com/office/powerpoint/2010/main" val="1859777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a:p>
            <a:pPr marL="457200" indent="-457200">
              <a:buFont typeface="+mj-lt"/>
              <a:buAutoNum type="arabicPeriod"/>
            </a:pPr>
            <a:r>
              <a:rPr lang="en-US" dirty="0"/>
              <a:t>Lit review to understand variability metrics</a:t>
            </a:r>
          </a:p>
        </p:txBody>
      </p:sp>
    </p:spTree>
    <p:extLst>
      <p:ext uri="{BB962C8B-B14F-4D97-AF65-F5344CB8AC3E}">
        <p14:creationId xmlns:p14="http://schemas.microsoft.com/office/powerpoint/2010/main" val="3272019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a:p>
            <a:pPr marL="457200" indent="-457200">
              <a:buFont typeface="+mj-lt"/>
              <a:buAutoNum type="arabicPeriod"/>
            </a:pPr>
            <a:r>
              <a:rPr lang="en-US" dirty="0"/>
              <a:t>Lit review to understand variability metrics</a:t>
            </a:r>
          </a:p>
          <a:p>
            <a:pPr marL="457200" indent="-457200">
              <a:buFont typeface="+mj-lt"/>
              <a:buAutoNum type="arabicPeriod"/>
            </a:pPr>
            <a:r>
              <a:rPr lang="en-US" dirty="0"/>
              <a:t>Exploratory analysis</a:t>
            </a:r>
          </a:p>
        </p:txBody>
      </p:sp>
    </p:spTree>
    <p:extLst>
      <p:ext uri="{BB962C8B-B14F-4D97-AF65-F5344CB8AC3E}">
        <p14:creationId xmlns:p14="http://schemas.microsoft.com/office/powerpoint/2010/main" val="3044016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a:p>
            <a:pPr marL="457200" indent="-457200">
              <a:buFont typeface="+mj-lt"/>
              <a:buAutoNum type="arabicPeriod"/>
            </a:pPr>
            <a:r>
              <a:rPr lang="en-US" dirty="0"/>
              <a:t>Lit review to understand variability metrics</a:t>
            </a:r>
          </a:p>
          <a:p>
            <a:pPr marL="457200" indent="-457200">
              <a:buFont typeface="+mj-lt"/>
              <a:buAutoNum type="arabicPeriod"/>
            </a:pPr>
            <a:r>
              <a:rPr lang="en-US" dirty="0"/>
              <a:t>Exploratory analysis</a:t>
            </a:r>
          </a:p>
          <a:p>
            <a:pPr marL="457200" indent="-457200">
              <a:buFont typeface="+mj-lt"/>
              <a:buAutoNum type="arabicPeriod"/>
            </a:pPr>
            <a:r>
              <a:rPr lang="en-US" dirty="0"/>
              <a:t>Functionalize code</a:t>
            </a:r>
          </a:p>
        </p:txBody>
      </p:sp>
    </p:spTree>
    <p:extLst>
      <p:ext uri="{BB962C8B-B14F-4D97-AF65-F5344CB8AC3E}">
        <p14:creationId xmlns:p14="http://schemas.microsoft.com/office/powerpoint/2010/main" val="2258908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pic>
        <p:nvPicPr>
          <p:cNvPr id="7" name="Content Placeholder 6">
            <a:extLst>
              <a:ext uri="{FF2B5EF4-FFF2-40B4-BE49-F238E27FC236}">
                <a16:creationId xmlns:a16="http://schemas.microsoft.com/office/drawing/2014/main" id="{36ACC5D1-4D6E-F944-A6DA-3B0542AA574C}"/>
              </a:ext>
            </a:extLst>
          </p:cNvPr>
          <p:cNvPicPr>
            <a:picLocks noGrp="1" noChangeAspect="1"/>
          </p:cNvPicPr>
          <p:nvPr>
            <p:ph idx="1"/>
          </p:nvPr>
        </p:nvPicPr>
        <p:blipFill>
          <a:blip r:embed="rId3"/>
          <a:stretch>
            <a:fillRect/>
          </a:stretch>
        </p:blipFill>
        <p:spPr>
          <a:xfrm>
            <a:off x="1371600" y="2171700"/>
            <a:ext cx="4856804" cy="3581400"/>
          </a:xfrm>
        </p:spPr>
      </p:pic>
      <p:sp>
        <p:nvSpPr>
          <p:cNvPr id="5" name="TextBox 4">
            <a:extLst>
              <a:ext uri="{FF2B5EF4-FFF2-40B4-BE49-F238E27FC236}">
                <a16:creationId xmlns:a16="http://schemas.microsoft.com/office/drawing/2014/main" id="{A36CEDA6-3EE9-1040-A2A3-5756A1D4D22B}"/>
              </a:ext>
            </a:extLst>
          </p:cNvPr>
          <p:cNvSpPr txBox="1"/>
          <p:nvPr/>
        </p:nvSpPr>
        <p:spPr>
          <a:xfrm>
            <a:off x="7021286" y="1525369"/>
            <a:ext cx="3951514" cy="646331"/>
          </a:xfrm>
          <a:prstGeom prst="rect">
            <a:avLst/>
          </a:prstGeom>
          <a:noFill/>
        </p:spPr>
        <p:txBody>
          <a:bodyPr wrap="square" rtlCol="0">
            <a:spAutoFit/>
          </a:bodyPr>
          <a:lstStyle/>
          <a:p>
            <a:r>
              <a:rPr lang="en-US" dirty="0"/>
              <a:t>1. Familiarize myself with the data</a:t>
            </a:r>
          </a:p>
          <a:p>
            <a:endParaRPr lang="en-US" dirty="0"/>
          </a:p>
        </p:txBody>
      </p:sp>
    </p:spTree>
    <p:extLst>
      <p:ext uri="{BB962C8B-B14F-4D97-AF65-F5344CB8AC3E}">
        <p14:creationId xmlns:p14="http://schemas.microsoft.com/office/powerpoint/2010/main" val="25842982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6400801" y="1525369"/>
            <a:ext cx="4572000" cy="923330"/>
          </a:xfrm>
          <a:prstGeom prst="rect">
            <a:avLst/>
          </a:prstGeom>
          <a:noFill/>
        </p:spPr>
        <p:txBody>
          <a:bodyPr wrap="square" rtlCol="0">
            <a:spAutoFit/>
          </a:bodyPr>
          <a:lstStyle/>
          <a:p>
            <a:r>
              <a:rPr lang="en-US" dirty="0"/>
              <a:t>2. Lit review to understand variability metrics</a:t>
            </a:r>
          </a:p>
          <a:p>
            <a:endParaRPr lang="en-US" dirty="0"/>
          </a:p>
          <a:p>
            <a:endParaRPr lang="en-US" dirty="0"/>
          </a:p>
        </p:txBody>
      </p:sp>
      <p:pic>
        <p:nvPicPr>
          <p:cNvPr id="6" name="Picture 5">
            <a:extLst>
              <a:ext uri="{FF2B5EF4-FFF2-40B4-BE49-F238E27FC236}">
                <a16:creationId xmlns:a16="http://schemas.microsoft.com/office/drawing/2014/main" id="{25365D0F-D74A-9A44-AA54-60A64057EF4F}"/>
              </a:ext>
            </a:extLst>
          </p:cNvPr>
          <p:cNvPicPr>
            <a:picLocks noChangeAspect="1"/>
          </p:cNvPicPr>
          <p:nvPr/>
        </p:nvPicPr>
        <p:blipFill>
          <a:blip r:embed="rId3"/>
          <a:stretch>
            <a:fillRect/>
          </a:stretch>
        </p:blipFill>
        <p:spPr>
          <a:xfrm>
            <a:off x="1781590" y="2896448"/>
            <a:ext cx="6577509" cy="2360503"/>
          </a:xfrm>
          <a:prstGeom prst="rect">
            <a:avLst/>
          </a:prstGeom>
        </p:spPr>
      </p:pic>
      <p:sp>
        <p:nvSpPr>
          <p:cNvPr id="4" name="Content Placeholder 3">
            <a:extLst>
              <a:ext uri="{FF2B5EF4-FFF2-40B4-BE49-F238E27FC236}">
                <a16:creationId xmlns:a16="http://schemas.microsoft.com/office/drawing/2014/main" id="{9A3ACCC4-B28C-CF46-9922-B0D1F28A199E}"/>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38310276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3. Exploratory analysis</a:t>
            </a:r>
          </a:p>
          <a:p>
            <a:endParaRPr lang="en-US" dirty="0"/>
          </a:p>
          <a:p>
            <a:endParaRPr lang="en-US" dirty="0"/>
          </a:p>
        </p:txBody>
      </p:sp>
      <p:pic>
        <p:nvPicPr>
          <p:cNvPr id="7" name="Content Placeholder 6">
            <a:extLst>
              <a:ext uri="{FF2B5EF4-FFF2-40B4-BE49-F238E27FC236}">
                <a16:creationId xmlns:a16="http://schemas.microsoft.com/office/drawing/2014/main" id="{45AD7BC9-C8AB-AA4A-A5AB-E4B3AD8F082E}"/>
              </a:ext>
            </a:extLst>
          </p:cNvPr>
          <p:cNvPicPr>
            <a:picLocks noGrp="1" noChangeAspect="1"/>
          </p:cNvPicPr>
          <p:nvPr>
            <p:ph idx="1"/>
          </p:nvPr>
        </p:nvPicPr>
        <p:blipFill>
          <a:blip r:embed="rId3"/>
          <a:stretch>
            <a:fillRect/>
          </a:stretch>
        </p:blipFill>
        <p:spPr>
          <a:xfrm>
            <a:off x="1525776" y="3353332"/>
            <a:ext cx="5141724" cy="3384871"/>
          </a:xfrm>
        </p:spPr>
      </p:pic>
      <p:pic>
        <p:nvPicPr>
          <p:cNvPr id="9" name="Picture 8">
            <a:extLst>
              <a:ext uri="{FF2B5EF4-FFF2-40B4-BE49-F238E27FC236}">
                <a16:creationId xmlns:a16="http://schemas.microsoft.com/office/drawing/2014/main" id="{28AC5F77-C941-D24A-AD8C-DC7BFC2A8521}"/>
              </a:ext>
            </a:extLst>
          </p:cNvPr>
          <p:cNvPicPr>
            <a:picLocks noChangeAspect="1"/>
          </p:cNvPicPr>
          <p:nvPr/>
        </p:nvPicPr>
        <p:blipFill>
          <a:blip r:embed="rId4"/>
          <a:stretch>
            <a:fillRect/>
          </a:stretch>
        </p:blipFill>
        <p:spPr>
          <a:xfrm>
            <a:off x="6362700" y="2645815"/>
            <a:ext cx="5067300" cy="3213100"/>
          </a:xfrm>
          <a:prstGeom prst="rect">
            <a:avLst/>
          </a:prstGeom>
        </p:spPr>
      </p:pic>
    </p:spTree>
    <p:extLst>
      <p:ext uri="{BB962C8B-B14F-4D97-AF65-F5344CB8AC3E}">
        <p14:creationId xmlns:p14="http://schemas.microsoft.com/office/powerpoint/2010/main" val="2998851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sp>
        <p:nvSpPr>
          <p:cNvPr id="8" name="Content Placeholder 7">
            <a:extLst>
              <a:ext uri="{FF2B5EF4-FFF2-40B4-BE49-F238E27FC236}">
                <a16:creationId xmlns:a16="http://schemas.microsoft.com/office/drawing/2014/main" id="{3FAA5BFF-D449-4842-A87B-28FEE92046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11486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4. Functionalize code</a:t>
            </a:r>
          </a:p>
          <a:p>
            <a:endParaRPr lang="en-US" dirty="0"/>
          </a:p>
          <a:p>
            <a:endParaRPr lang="en-US" dirty="0"/>
          </a:p>
        </p:txBody>
      </p:sp>
      <p:pic>
        <p:nvPicPr>
          <p:cNvPr id="13" name="Content Placeholder 12">
            <a:extLst>
              <a:ext uri="{FF2B5EF4-FFF2-40B4-BE49-F238E27FC236}">
                <a16:creationId xmlns:a16="http://schemas.microsoft.com/office/drawing/2014/main" id="{321BDC41-947B-C445-AD6B-3BB59419EDA9}"/>
              </a:ext>
            </a:extLst>
          </p:cNvPr>
          <p:cNvPicPr>
            <a:picLocks noGrp="1" noChangeAspect="1"/>
          </p:cNvPicPr>
          <p:nvPr>
            <p:ph idx="1"/>
          </p:nvPr>
        </p:nvPicPr>
        <p:blipFill>
          <a:blip r:embed="rId3"/>
          <a:stretch>
            <a:fillRect/>
          </a:stretch>
        </p:blipFill>
        <p:spPr>
          <a:xfrm>
            <a:off x="1159328" y="2514014"/>
            <a:ext cx="6084651" cy="1212207"/>
          </a:xfrm>
        </p:spPr>
      </p:pic>
    </p:spTree>
    <p:extLst>
      <p:ext uri="{BB962C8B-B14F-4D97-AF65-F5344CB8AC3E}">
        <p14:creationId xmlns:p14="http://schemas.microsoft.com/office/powerpoint/2010/main" val="2485489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4. Functionalize code</a:t>
            </a:r>
          </a:p>
          <a:p>
            <a:endParaRPr lang="en-US" dirty="0"/>
          </a:p>
          <a:p>
            <a:endParaRPr lang="en-US" dirty="0"/>
          </a:p>
        </p:txBody>
      </p:sp>
      <p:pic>
        <p:nvPicPr>
          <p:cNvPr id="13" name="Content Placeholder 12">
            <a:extLst>
              <a:ext uri="{FF2B5EF4-FFF2-40B4-BE49-F238E27FC236}">
                <a16:creationId xmlns:a16="http://schemas.microsoft.com/office/drawing/2014/main" id="{321BDC41-947B-C445-AD6B-3BB59419EDA9}"/>
              </a:ext>
            </a:extLst>
          </p:cNvPr>
          <p:cNvPicPr>
            <a:picLocks noGrp="1" noChangeAspect="1"/>
          </p:cNvPicPr>
          <p:nvPr>
            <p:ph idx="1"/>
          </p:nvPr>
        </p:nvPicPr>
        <p:blipFill>
          <a:blip r:embed="rId3"/>
          <a:stretch>
            <a:fillRect/>
          </a:stretch>
        </p:blipFill>
        <p:spPr>
          <a:xfrm>
            <a:off x="1159328" y="2514014"/>
            <a:ext cx="6084651" cy="1212207"/>
          </a:xfrm>
        </p:spPr>
      </p:pic>
      <p:pic>
        <p:nvPicPr>
          <p:cNvPr id="6" name="Picture 5">
            <a:extLst>
              <a:ext uri="{FF2B5EF4-FFF2-40B4-BE49-F238E27FC236}">
                <a16:creationId xmlns:a16="http://schemas.microsoft.com/office/drawing/2014/main" id="{4B2CBD50-46D7-594A-90FB-474049F68749}"/>
              </a:ext>
            </a:extLst>
          </p:cNvPr>
          <p:cNvPicPr>
            <a:picLocks noChangeAspect="1"/>
          </p:cNvPicPr>
          <p:nvPr/>
        </p:nvPicPr>
        <p:blipFill>
          <a:blip r:embed="rId4"/>
          <a:stretch>
            <a:fillRect/>
          </a:stretch>
        </p:blipFill>
        <p:spPr>
          <a:xfrm>
            <a:off x="3902064" y="2911088"/>
            <a:ext cx="6683829" cy="2996428"/>
          </a:xfrm>
          <a:prstGeom prst="rect">
            <a:avLst/>
          </a:prstGeom>
        </p:spPr>
      </p:pic>
    </p:spTree>
    <p:extLst>
      <p:ext uri="{BB962C8B-B14F-4D97-AF65-F5344CB8AC3E}">
        <p14:creationId xmlns:p14="http://schemas.microsoft.com/office/powerpoint/2010/main" val="35444431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8" name="Content Placeholder 7">
            <a:extLst>
              <a:ext uri="{FF2B5EF4-FFF2-40B4-BE49-F238E27FC236}">
                <a16:creationId xmlns:a16="http://schemas.microsoft.com/office/drawing/2014/main" id="{95CB932A-C3D1-0B47-B36A-A2C7B73137D1}"/>
              </a:ext>
            </a:extLst>
          </p:cNvPr>
          <p:cNvPicPr>
            <a:picLocks noGrp="1" noChangeAspect="1"/>
          </p:cNvPicPr>
          <p:nvPr>
            <p:ph idx="1"/>
          </p:nvPr>
        </p:nvPicPr>
        <p:blipFill>
          <a:blip r:embed="rId3"/>
          <a:stretch>
            <a:fillRect/>
          </a:stretch>
        </p:blipFill>
        <p:spPr>
          <a:xfrm>
            <a:off x="1371600" y="2334400"/>
            <a:ext cx="5531545" cy="3581400"/>
          </a:xfrm>
        </p:spPr>
      </p:pic>
    </p:spTree>
    <p:extLst>
      <p:ext uri="{BB962C8B-B14F-4D97-AF65-F5344CB8AC3E}">
        <p14:creationId xmlns:p14="http://schemas.microsoft.com/office/powerpoint/2010/main" val="2840188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8" name="Content Placeholder 7">
            <a:extLst>
              <a:ext uri="{FF2B5EF4-FFF2-40B4-BE49-F238E27FC236}">
                <a16:creationId xmlns:a16="http://schemas.microsoft.com/office/drawing/2014/main" id="{95CB932A-C3D1-0B47-B36A-A2C7B73137D1}"/>
              </a:ext>
            </a:extLst>
          </p:cNvPr>
          <p:cNvPicPr>
            <a:picLocks noGrp="1" noChangeAspect="1"/>
          </p:cNvPicPr>
          <p:nvPr>
            <p:ph idx="1"/>
          </p:nvPr>
        </p:nvPicPr>
        <p:blipFill>
          <a:blip r:embed="rId3"/>
          <a:stretch>
            <a:fillRect/>
          </a:stretch>
        </p:blipFill>
        <p:spPr>
          <a:xfrm>
            <a:off x="1371600" y="2334400"/>
            <a:ext cx="5531545" cy="3581400"/>
          </a:xfrm>
        </p:spPr>
      </p:pic>
      <p:pic>
        <p:nvPicPr>
          <p:cNvPr id="15" name="Picture 14">
            <a:extLst>
              <a:ext uri="{FF2B5EF4-FFF2-40B4-BE49-F238E27FC236}">
                <a16:creationId xmlns:a16="http://schemas.microsoft.com/office/drawing/2014/main" id="{20289EBF-5657-434C-BF62-F661F81720D3}"/>
              </a:ext>
            </a:extLst>
          </p:cNvPr>
          <p:cNvPicPr>
            <a:picLocks noChangeAspect="1"/>
          </p:cNvPicPr>
          <p:nvPr/>
        </p:nvPicPr>
        <p:blipFill>
          <a:blip r:embed="rId4"/>
          <a:stretch>
            <a:fillRect/>
          </a:stretch>
        </p:blipFill>
        <p:spPr>
          <a:xfrm>
            <a:off x="6530733" y="3429000"/>
            <a:ext cx="5168900" cy="3035300"/>
          </a:xfrm>
          <a:prstGeom prst="rect">
            <a:avLst/>
          </a:prstGeom>
        </p:spPr>
      </p:pic>
    </p:spTree>
    <p:extLst>
      <p:ext uri="{BB962C8B-B14F-4D97-AF65-F5344CB8AC3E}">
        <p14:creationId xmlns:p14="http://schemas.microsoft.com/office/powerpoint/2010/main" val="1556691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10" name="Picture 9">
            <a:extLst>
              <a:ext uri="{FF2B5EF4-FFF2-40B4-BE49-F238E27FC236}">
                <a16:creationId xmlns:a16="http://schemas.microsoft.com/office/drawing/2014/main" id="{46922C17-A317-7F4F-952C-60024CBF4FA3}"/>
              </a:ext>
            </a:extLst>
          </p:cNvPr>
          <p:cNvPicPr>
            <a:picLocks noChangeAspect="1"/>
          </p:cNvPicPr>
          <p:nvPr/>
        </p:nvPicPr>
        <p:blipFill>
          <a:blip r:embed="rId3"/>
          <a:stretch>
            <a:fillRect/>
          </a:stretch>
        </p:blipFill>
        <p:spPr>
          <a:xfrm>
            <a:off x="1936770" y="2171700"/>
            <a:ext cx="2449455" cy="3581400"/>
          </a:xfrm>
          <a:prstGeom prst="rect">
            <a:avLst/>
          </a:prstGeom>
        </p:spPr>
      </p:pic>
      <p:sp>
        <p:nvSpPr>
          <p:cNvPr id="4" name="Content Placeholder 3">
            <a:extLst>
              <a:ext uri="{FF2B5EF4-FFF2-40B4-BE49-F238E27FC236}">
                <a16:creationId xmlns:a16="http://schemas.microsoft.com/office/drawing/2014/main" id="{32E29899-86CD-E345-8CF4-AD5F4C2E78F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01082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10" name="Picture 9">
            <a:extLst>
              <a:ext uri="{FF2B5EF4-FFF2-40B4-BE49-F238E27FC236}">
                <a16:creationId xmlns:a16="http://schemas.microsoft.com/office/drawing/2014/main" id="{46922C17-A317-7F4F-952C-60024CBF4FA3}"/>
              </a:ext>
            </a:extLst>
          </p:cNvPr>
          <p:cNvPicPr>
            <a:picLocks noChangeAspect="1"/>
          </p:cNvPicPr>
          <p:nvPr/>
        </p:nvPicPr>
        <p:blipFill>
          <a:blip r:embed="rId3"/>
          <a:stretch>
            <a:fillRect/>
          </a:stretch>
        </p:blipFill>
        <p:spPr>
          <a:xfrm>
            <a:off x="1936770" y="2171700"/>
            <a:ext cx="2449455" cy="3581400"/>
          </a:xfrm>
          <a:prstGeom prst="rect">
            <a:avLst/>
          </a:prstGeom>
        </p:spPr>
      </p:pic>
      <p:pic>
        <p:nvPicPr>
          <p:cNvPr id="12" name="Picture 11">
            <a:extLst>
              <a:ext uri="{FF2B5EF4-FFF2-40B4-BE49-F238E27FC236}">
                <a16:creationId xmlns:a16="http://schemas.microsoft.com/office/drawing/2014/main" id="{5852CF08-9885-D045-B33F-D8BCC31EB377}"/>
              </a:ext>
            </a:extLst>
          </p:cNvPr>
          <p:cNvPicPr>
            <a:picLocks noChangeAspect="1"/>
          </p:cNvPicPr>
          <p:nvPr/>
        </p:nvPicPr>
        <p:blipFill>
          <a:blip r:embed="rId4"/>
          <a:stretch>
            <a:fillRect/>
          </a:stretch>
        </p:blipFill>
        <p:spPr>
          <a:xfrm>
            <a:off x="5757825" y="990600"/>
            <a:ext cx="2863659" cy="5615291"/>
          </a:xfrm>
          <a:prstGeom prst="rect">
            <a:avLst/>
          </a:prstGeom>
        </p:spPr>
      </p:pic>
      <p:sp>
        <p:nvSpPr>
          <p:cNvPr id="4" name="Content Placeholder 3">
            <a:extLst>
              <a:ext uri="{FF2B5EF4-FFF2-40B4-BE49-F238E27FC236}">
                <a16:creationId xmlns:a16="http://schemas.microsoft.com/office/drawing/2014/main" id="{32E29899-86CD-E345-8CF4-AD5F4C2E78F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02580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12" name="Picture 11">
            <a:extLst>
              <a:ext uri="{FF2B5EF4-FFF2-40B4-BE49-F238E27FC236}">
                <a16:creationId xmlns:a16="http://schemas.microsoft.com/office/drawing/2014/main" id="{5852CF08-9885-D045-B33F-D8BCC31EB377}"/>
              </a:ext>
            </a:extLst>
          </p:cNvPr>
          <p:cNvPicPr>
            <a:picLocks noChangeAspect="1"/>
          </p:cNvPicPr>
          <p:nvPr/>
        </p:nvPicPr>
        <p:blipFill>
          <a:blip r:embed="rId3"/>
          <a:stretch>
            <a:fillRect/>
          </a:stretch>
        </p:blipFill>
        <p:spPr>
          <a:xfrm>
            <a:off x="5757825" y="990600"/>
            <a:ext cx="2863659" cy="5615291"/>
          </a:xfrm>
          <a:prstGeom prst="rect">
            <a:avLst/>
          </a:prstGeom>
        </p:spPr>
      </p:pic>
      <p:sp>
        <p:nvSpPr>
          <p:cNvPr id="4" name="Content Placeholder 3">
            <a:extLst>
              <a:ext uri="{FF2B5EF4-FFF2-40B4-BE49-F238E27FC236}">
                <a16:creationId xmlns:a16="http://schemas.microsoft.com/office/drawing/2014/main" id="{32E29899-86CD-E345-8CF4-AD5F4C2E78FC}"/>
              </a:ext>
            </a:extLst>
          </p:cNvPr>
          <p:cNvSpPr>
            <a:spLocks noGrp="1"/>
          </p:cNvSpPr>
          <p:nvPr>
            <p:ph idx="1"/>
          </p:nvPr>
        </p:nvSpPr>
        <p:spPr/>
        <p:txBody>
          <a:bodyPr/>
          <a:lstStyle/>
          <a:p>
            <a:endParaRPr lang="en-US" dirty="0"/>
          </a:p>
        </p:txBody>
      </p:sp>
      <p:pic>
        <p:nvPicPr>
          <p:cNvPr id="7" name="Content Placeholder 7">
            <a:extLst>
              <a:ext uri="{FF2B5EF4-FFF2-40B4-BE49-F238E27FC236}">
                <a16:creationId xmlns:a16="http://schemas.microsoft.com/office/drawing/2014/main" id="{1BB973A1-0C34-4143-BA28-3B264D17AB8D}"/>
              </a:ext>
            </a:extLst>
          </p:cNvPr>
          <p:cNvPicPr>
            <a:picLocks noChangeAspect="1"/>
          </p:cNvPicPr>
          <p:nvPr/>
        </p:nvPicPr>
        <p:blipFill>
          <a:blip r:embed="rId4"/>
          <a:stretch>
            <a:fillRect/>
          </a:stretch>
        </p:blipFill>
        <p:spPr>
          <a:xfrm>
            <a:off x="800100" y="2448699"/>
            <a:ext cx="4712795" cy="3051300"/>
          </a:xfrm>
          <a:prstGeom prst="rect">
            <a:avLst/>
          </a:prstGeom>
        </p:spPr>
      </p:pic>
    </p:spTree>
    <p:extLst>
      <p:ext uri="{BB962C8B-B14F-4D97-AF65-F5344CB8AC3E}">
        <p14:creationId xmlns:p14="http://schemas.microsoft.com/office/powerpoint/2010/main" val="981008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12" name="Picture 11">
            <a:extLst>
              <a:ext uri="{FF2B5EF4-FFF2-40B4-BE49-F238E27FC236}">
                <a16:creationId xmlns:a16="http://schemas.microsoft.com/office/drawing/2014/main" id="{5852CF08-9885-D045-B33F-D8BCC31EB377}"/>
              </a:ext>
            </a:extLst>
          </p:cNvPr>
          <p:cNvPicPr>
            <a:picLocks noChangeAspect="1"/>
          </p:cNvPicPr>
          <p:nvPr/>
        </p:nvPicPr>
        <p:blipFill>
          <a:blip r:embed="rId3"/>
          <a:stretch>
            <a:fillRect/>
          </a:stretch>
        </p:blipFill>
        <p:spPr>
          <a:xfrm>
            <a:off x="5757825" y="990600"/>
            <a:ext cx="2863659" cy="5615291"/>
          </a:xfrm>
          <a:prstGeom prst="rect">
            <a:avLst/>
          </a:prstGeom>
        </p:spPr>
      </p:pic>
      <p:pic>
        <p:nvPicPr>
          <p:cNvPr id="7" name="Content Placeholder 7">
            <a:extLst>
              <a:ext uri="{FF2B5EF4-FFF2-40B4-BE49-F238E27FC236}">
                <a16:creationId xmlns:a16="http://schemas.microsoft.com/office/drawing/2014/main" id="{1BB973A1-0C34-4143-BA28-3B264D17AB8D}"/>
              </a:ext>
            </a:extLst>
          </p:cNvPr>
          <p:cNvPicPr>
            <a:picLocks noChangeAspect="1"/>
          </p:cNvPicPr>
          <p:nvPr/>
        </p:nvPicPr>
        <p:blipFill>
          <a:blip r:embed="rId4"/>
          <a:stretch>
            <a:fillRect/>
          </a:stretch>
        </p:blipFill>
        <p:spPr>
          <a:xfrm>
            <a:off x="800100" y="2448699"/>
            <a:ext cx="4712795" cy="3051300"/>
          </a:xfrm>
          <a:prstGeom prst="rect">
            <a:avLst/>
          </a:prstGeom>
        </p:spPr>
      </p:pic>
      <p:sp>
        <p:nvSpPr>
          <p:cNvPr id="9" name="Content Placeholder 8">
            <a:extLst>
              <a:ext uri="{FF2B5EF4-FFF2-40B4-BE49-F238E27FC236}">
                <a16:creationId xmlns:a16="http://schemas.microsoft.com/office/drawing/2014/main" id="{1F17A467-7347-E149-9154-5129C58D179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54987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sp>
        <p:nvSpPr>
          <p:cNvPr id="9" name="Content Placeholder 8">
            <a:extLst>
              <a:ext uri="{FF2B5EF4-FFF2-40B4-BE49-F238E27FC236}">
                <a16:creationId xmlns:a16="http://schemas.microsoft.com/office/drawing/2014/main" id="{1F17A467-7347-E149-9154-5129C58D179E}"/>
              </a:ext>
            </a:extLst>
          </p:cNvPr>
          <p:cNvSpPr>
            <a:spLocks noGrp="1"/>
          </p:cNvSpPr>
          <p:nvPr>
            <p:ph idx="1"/>
          </p:nvPr>
        </p:nvSpPr>
        <p:spPr/>
        <p:txBody>
          <a:bodyPr/>
          <a:lstStyle/>
          <a:p>
            <a:pPr marL="0" indent="0">
              <a:buNone/>
            </a:pPr>
            <a:endParaRPr lang="en-US" dirty="0"/>
          </a:p>
        </p:txBody>
      </p:sp>
      <p:pic>
        <p:nvPicPr>
          <p:cNvPr id="4" name="Picture 3">
            <a:extLst>
              <a:ext uri="{FF2B5EF4-FFF2-40B4-BE49-F238E27FC236}">
                <a16:creationId xmlns:a16="http://schemas.microsoft.com/office/drawing/2014/main" id="{DCFE5489-49F8-C941-925A-0CD7CB44D569}"/>
              </a:ext>
            </a:extLst>
          </p:cNvPr>
          <p:cNvPicPr>
            <a:picLocks noChangeAspect="1"/>
          </p:cNvPicPr>
          <p:nvPr/>
        </p:nvPicPr>
        <p:blipFill>
          <a:blip r:embed="rId3"/>
          <a:stretch>
            <a:fillRect/>
          </a:stretch>
        </p:blipFill>
        <p:spPr>
          <a:xfrm>
            <a:off x="3467100" y="2286000"/>
            <a:ext cx="5257800" cy="3352800"/>
          </a:xfrm>
          <a:prstGeom prst="rect">
            <a:avLst/>
          </a:prstGeom>
        </p:spPr>
      </p:pic>
    </p:spTree>
    <p:extLst>
      <p:ext uri="{BB962C8B-B14F-4D97-AF65-F5344CB8AC3E}">
        <p14:creationId xmlns:p14="http://schemas.microsoft.com/office/powerpoint/2010/main" val="1398697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8" name="Content Placeholder 7">
            <a:extLst>
              <a:ext uri="{FF2B5EF4-FFF2-40B4-BE49-F238E27FC236}">
                <a16:creationId xmlns:a16="http://schemas.microsoft.com/office/drawing/2014/main" id="{EFE0AC15-9527-4E4D-973C-EC2BF1125ACA}"/>
              </a:ext>
            </a:extLst>
          </p:cNvPr>
          <p:cNvPicPr>
            <a:picLocks noGrp="1" noChangeAspect="1"/>
          </p:cNvPicPr>
          <p:nvPr>
            <p:ph idx="1"/>
          </p:nvPr>
        </p:nvPicPr>
        <p:blipFill>
          <a:blip r:embed="rId3"/>
          <a:stretch>
            <a:fillRect/>
          </a:stretch>
        </p:blipFill>
        <p:spPr>
          <a:xfrm>
            <a:off x="3638550" y="2368550"/>
            <a:ext cx="5067300" cy="3416300"/>
          </a:xfrm>
        </p:spPr>
      </p:pic>
    </p:spTree>
    <p:extLst>
      <p:ext uri="{BB962C8B-B14F-4D97-AF65-F5344CB8AC3E}">
        <p14:creationId xmlns:p14="http://schemas.microsoft.com/office/powerpoint/2010/main" val="730186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pic>
        <p:nvPicPr>
          <p:cNvPr id="4" name="Picture 3">
            <a:extLst>
              <a:ext uri="{FF2B5EF4-FFF2-40B4-BE49-F238E27FC236}">
                <a16:creationId xmlns:a16="http://schemas.microsoft.com/office/drawing/2014/main" id="{FBE1C644-1EC9-D84F-8031-ECB2BA492A09}"/>
              </a:ext>
            </a:extLst>
          </p:cNvPr>
          <p:cNvPicPr>
            <a:picLocks noChangeAspect="1"/>
          </p:cNvPicPr>
          <p:nvPr/>
        </p:nvPicPr>
        <p:blipFill>
          <a:blip r:embed="rId3"/>
          <a:stretch>
            <a:fillRect/>
          </a:stretch>
        </p:blipFill>
        <p:spPr>
          <a:xfrm>
            <a:off x="1626508" y="2334986"/>
            <a:ext cx="3898900" cy="914400"/>
          </a:xfrm>
          <a:prstGeom prst="rect">
            <a:avLst/>
          </a:prstGeom>
        </p:spPr>
      </p:pic>
      <p:sp>
        <p:nvSpPr>
          <p:cNvPr id="6" name="Content Placeholder 5">
            <a:extLst>
              <a:ext uri="{FF2B5EF4-FFF2-40B4-BE49-F238E27FC236}">
                <a16:creationId xmlns:a16="http://schemas.microsoft.com/office/drawing/2014/main" id="{7FA56F7C-3A55-9944-8E7B-C2EA73FE39A8}"/>
              </a:ext>
            </a:extLst>
          </p:cNvPr>
          <p:cNvSpPr>
            <a:spLocks noGrp="1"/>
          </p:cNvSpPr>
          <p:nvPr>
            <p:ph idx="1"/>
          </p:nvPr>
        </p:nvSpPr>
        <p:spPr>
          <a:xfrm>
            <a:off x="2590800" y="7511143"/>
            <a:ext cx="9601200" cy="3581400"/>
          </a:xfrm>
        </p:spPr>
        <p:txBody>
          <a:bodyPr/>
          <a:lstStyle/>
          <a:p>
            <a:pPr marL="0" indent="0">
              <a:buNone/>
            </a:pPr>
            <a:endParaRPr lang="en-US" dirty="0"/>
          </a:p>
        </p:txBody>
      </p:sp>
    </p:spTree>
    <p:extLst>
      <p:ext uri="{BB962C8B-B14F-4D97-AF65-F5344CB8AC3E}">
        <p14:creationId xmlns:p14="http://schemas.microsoft.com/office/powerpoint/2010/main" val="5313028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sp>
        <p:nvSpPr>
          <p:cNvPr id="10" name="Content Placeholder 9">
            <a:extLst>
              <a:ext uri="{FF2B5EF4-FFF2-40B4-BE49-F238E27FC236}">
                <a16:creationId xmlns:a16="http://schemas.microsoft.com/office/drawing/2014/main" id="{DCD9D246-4963-604B-9921-FB63676947E4}"/>
              </a:ext>
            </a:extLst>
          </p:cNvPr>
          <p:cNvSpPr>
            <a:spLocks noGrp="1"/>
          </p:cNvSpPr>
          <p:nvPr>
            <p:ph idx="1"/>
          </p:nvPr>
        </p:nvSpPr>
        <p:spPr/>
        <p:txBody>
          <a:bodyPr/>
          <a:lstStyle/>
          <a:p>
            <a:endParaRPr lang="en-US" dirty="0"/>
          </a:p>
        </p:txBody>
      </p:sp>
      <p:pic>
        <p:nvPicPr>
          <p:cNvPr id="11" name="Content Placeholder 11">
            <a:extLst>
              <a:ext uri="{FF2B5EF4-FFF2-40B4-BE49-F238E27FC236}">
                <a16:creationId xmlns:a16="http://schemas.microsoft.com/office/drawing/2014/main" id="{E109216C-B4CE-FB41-B50C-31498457C51D}"/>
              </a:ext>
            </a:extLst>
          </p:cNvPr>
          <p:cNvPicPr>
            <a:picLocks noChangeAspect="1"/>
          </p:cNvPicPr>
          <p:nvPr/>
        </p:nvPicPr>
        <p:blipFill>
          <a:blip r:embed="rId3"/>
          <a:stretch>
            <a:fillRect/>
          </a:stretch>
        </p:blipFill>
        <p:spPr>
          <a:xfrm>
            <a:off x="1371600" y="2171700"/>
            <a:ext cx="4301223" cy="2592753"/>
          </a:xfrm>
          <a:prstGeom prst="rect">
            <a:avLst/>
          </a:prstGeom>
        </p:spPr>
      </p:pic>
    </p:spTree>
    <p:extLst>
      <p:ext uri="{BB962C8B-B14F-4D97-AF65-F5344CB8AC3E}">
        <p14:creationId xmlns:p14="http://schemas.microsoft.com/office/powerpoint/2010/main" val="1953703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pic>
        <p:nvPicPr>
          <p:cNvPr id="7" name="Picture 6">
            <a:extLst>
              <a:ext uri="{FF2B5EF4-FFF2-40B4-BE49-F238E27FC236}">
                <a16:creationId xmlns:a16="http://schemas.microsoft.com/office/drawing/2014/main" id="{710EEF59-627C-1F4C-BFCA-DC65E1A0D9E5}"/>
              </a:ext>
            </a:extLst>
          </p:cNvPr>
          <p:cNvPicPr>
            <a:picLocks noChangeAspect="1"/>
          </p:cNvPicPr>
          <p:nvPr/>
        </p:nvPicPr>
        <p:blipFill>
          <a:blip r:embed="rId3"/>
          <a:stretch>
            <a:fillRect/>
          </a:stretch>
        </p:blipFill>
        <p:spPr>
          <a:xfrm>
            <a:off x="5842000" y="2171700"/>
            <a:ext cx="5130800" cy="3136900"/>
          </a:xfrm>
          <a:prstGeom prst="rect">
            <a:avLst/>
          </a:prstGeom>
        </p:spPr>
      </p:pic>
      <p:pic>
        <p:nvPicPr>
          <p:cNvPr id="12" name="Content Placeholder 11">
            <a:extLst>
              <a:ext uri="{FF2B5EF4-FFF2-40B4-BE49-F238E27FC236}">
                <a16:creationId xmlns:a16="http://schemas.microsoft.com/office/drawing/2014/main" id="{82105B09-9552-9F49-97C3-66E897E0DE5C}"/>
              </a:ext>
            </a:extLst>
          </p:cNvPr>
          <p:cNvPicPr>
            <a:picLocks noGrp="1" noChangeAspect="1"/>
          </p:cNvPicPr>
          <p:nvPr>
            <p:ph idx="1"/>
          </p:nvPr>
        </p:nvPicPr>
        <p:blipFill>
          <a:blip r:embed="rId4"/>
          <a:stretch>
            <a:fillRect/>
          </a:stretch>
        </p:blipFill>
        <p:spPr>
          <a:xfrm>
            <a:off x="1219200" y="2171700"/>
            <a:ext cx="4301223" cy="2592753"/>
          </a:xfrm>
        </p:spPr>
      </p:pic>
    </p:spTree>
    <p:extLst>
      <p:ext uri="{BB962C8B-B14F-4D97-AF65-F5344CB8AC3E}">
        <p14:creationId xmlns:p14="http://schemas.microsoft.com/office/powerpoint/2010/main" val="419360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pic>
        <p:nvPicPr>
          <p:cNvPr id="8" name="Content Placeholder 7">
            <a:extLst>
              <a:ext uri="{FF2B5EF4-FFF2-40B4-BE49-F238E27FC236}">
                <a16:creationId xmlns:a16="http://schemas.microsoft.com/office/drawing/2014/main" id="{96FBE301-B124-2A4C-A5DF-33D57F6EE4E6}"/>
              </a:ext>
            </a:extLst>
          </p:cNvPr>
          <p:cNvPicPr>
            <a:picLocks noGrp="1" noChangeAspect="1"/>
          </p:cNvPicPr>
          <p:nvPr>
            <p:ph idx="1"/>
          </p:nvPr>
        </p:nvPicPr>
        <p:blipFill>
          <a:blip r:embed="rId3"/>
          <a:stretch>
            <a:fillRect/>
          </a:stretch>
        </p:blipFill>
        <p:spPr>
          <a:xfrm>
            <a:off x="1371600" y="2171700"/>
            <a:ext cx="1837091" cy="3581400"/>
          </a:xfrm>
        </p:spPr>
      </p:pic>
    </p:spTree>
    <p:extLst>
      <p:ext uri="{BB962C8B-B14F-4D97-AF65-F5344CB8AC3E}">
        <p14:creationId xmlns:p14="http://schemas.microsoft.com/office/powerpoint/2010/main" val="3857001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pic>
        <p:nvPicPr>
          <p:cNvPr id="8" name="Content Placeholder 7">
            <a:extLst>
              <a:ext uri="{FF2B5EF4-FFF2-40B4-BE49-F238E27FC236}">
                <a16:creationId xmlns:a16="http://schemas.microsoft.com/office/drawing/2014/main" id="{96FBE301-B124-2A4C-A5DF-33D57F6EE4E6}"/>
              </a:ext>
            </a:extLst>
          </p:cNvPr>
          <p:cNvPicPr>
            <a:picLocks noGrp="1" noChangeAspect="1"/>
          </p:cNvPicPr>
          <p:nvPr>
            <p:ph idx="1"/>
          </p:nvPr>
        </p:nvPicPr>
        <p:blipFill>
          <a:blip r:embed="rId3"/>
          <a:stretch>
            <a:fillRect/>
          </a:stretch>
        </p:blipFill>
        <p:spPr>
          <a:xfrm>
            <a:off x="1371600" y="2171700"/>
            <a:ext cx="1837091" cy="3581400"/>
          </a:xfrm>
        </p:spPr>
      </p:pic>
      <p:pic>
        <p:nvPicPr>
          <p:cNvPr id="4" name="Picture 3">
            <a:extLst>
              <a:ext uri="{FF2B5EF4-FFF2-40B4-BE49-F238E27FC236}">
                <a16:creationId xmlns:a16="http://schemas.microsoft.com/office/drawing/2014/main" id="{0CEBE611-85CE-E34C-A121-0B76662F6305}"/>
              </a:ext>
            </a:extLst>
          </p:cNvPr>
          <p:cNvPicPr>
            <a:picLocks noChangeAspect="1"/>
          </p:cNvPicPr>
          <p:nvPr/>
        </p:nvPicPr>
        <p:blipFill>
          <a:blip r:embed="rId4"/>
          <a:stretch>
            <a:fillRect/>
          </a:stretch>
        </p:blipFill>
        <p:spPr>
          <a:xfrm>
            <a:off x="5664200" y="2171700"/>
            <a:ext cx="5156200" cy="3098800"/>
          </a:xfrm>
          <a:prstGeom prst="rect">
            <a:avLst/>
          </a:prstGeom>
        </p:spPr>
      </p:pic>
    </p:spTree>
    <p:extLst>
      <p:ext uri="{BB962C8B-B14F-4D97-AF65-F5344CB8AC3E}">
        <p14:creationId xmlns:p14="http://schemas.microsoft.com/office/powerpoint/2010/main" val="6697390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pic>
        <p:nvPicPr>
          <p:cNvPr id="8" name="Content Placeholder 7">
            <a:extLst>
              <a:ext uri="{FF2B5EF4-FFF2-40B4-BE49-F238E27FC236}">
                <a16:creationId xmlns:a16="http://schemas.microsoft.com/office/drawing/2014/main" id="{96FBE301-B124-2A4C-A5DF-33D57F6EE4E6}"/>
              </a:ext>
            </a:extLst>
          </p:cNvPr>
          <p:cNvPicPr>
            <a:picLocks noGrp="1" noChangeAspect="1"/>
          </p:cNvPicPr>
          <p:nvPr>
            <p:ph idx="1"/>
          </p:nvPr>
        </p:nvPicPr>
        <p:blipFill>
          <a:blip r:embed="rId3"/>
          <a:stretch>
            <a:fillRect/>
          </a:stretch>
        </p:blipFill>
        <p:spPr>
          <a:xfrm>
            <a:off x="1371600" y="2171700"/>
            <a:ext cx="1837091" cy="3581400"/>
          </a:xfrm>
        </p:spPr>
      </p:pic>
      <p:pic>
        <p:nvPicPr>
          <p:cNvPr id="4" name="Picture 3">
            <a:extLst>
              <a:ext uri="{FF2B5EF4-FFF2-40B4-BE49-F238E27FC236}">
                <a16:creationId xmlns:a16="http://schemas.microsoft.com/office/drawing/2014/main" id="{0CEBE611-85CE-E34C-A121-0B76662F6305}"/>
              </a:ext>
            </a:extLst>
          </p:cNvPr>
          <p:cNvPicPr>
            <a:picLocks noChangeAspect="1"/>
          </p:cNvPicPr>
          <p:nvPr/>
        </p:nvPicPr>
        <p:blipFill>
          <a:blip r:embed="rId4"/>
          <a:stretch>
            <a:fillRect/>
          </a:stretch>
        </p:blipFill>
        <p:spPr>
          <a:xfrm>
            <a:off x="5664200" y="2171700"/>
            <a:ext cx="5156200" cy="3098800"/>
          </a:xfrm>
          <a:prstGeom prst="rect">
            <a:avLst/>
          </a:prstGeom>
        </p:spPr>
      </p:pic>
      <p:sp>
        <p:nvSpPr>
          <p:cNvPr id="7" name="Rectangle 6">
            <a:extLst>
              <a:ext uri="{FF2B5EF4-FFF2-40B4-BE49-F238E27FC236}">
                <a16:creationId xmlns:a16="http://schemas.microsoft.com/office/drawing/2014/main" id="{CC01DBE8-82CA-9D40-A374-5060EA740704}"/>
              </a:ext>
            </a:extLst>
          </p:cNvPr>
          <p:cNvSpPr/>
          <p:nvPr/>
        </p:nvSpPr>
        <p:spPr>
          <a:xfrm>
            <a:off x="9581662" y="2328985"/>
            <a:ext cx="382953" cy="2594707"/>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121559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3. Scalability</a:t>
            </a:r>
          </a:p>
          <a:p>
            <a:endParaRPr lang="en-US" dirty="0"/>
          </a:p>
          <a:p>
            <a:endParaRPr lang="en-US" dirty="0"/>
          </a:p>
        </p:txBody>
      </p:sp>
      <p:sp>
        <p:nvSpPr>
          <p:cNvPr id="6" name="Content Placeholder 5">
            <a:extLst>
              <a:ext uri="{FF2B5EF4-FFF2-40B4-BE49-F238E27FC236}">
                <a16:creationId xmlns:a16="http://schemas.microsoft.com/office/drawing/2014/main" id="{86EED5B5-B170-744F-8788-D693FCED6AF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619988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3. Scalability</a:t>
            </a:r>
          </a:p>
          <a:p>
            <a:endParaRPr lang="en-US" dirty="0"/>
          </a:p>
          <a:p>
            <a:endParaRPr lang="en-US" dirty="0"/>
          </a:p>
        </p:txBody>
      </p:sp>
      <p:pic>
        <p:nvPicPr>
          <p:cNvPr id="4" name="Content Placeholder 3">
            <a:extLst>
              <a:ext uri="{FF2B5EF4-FFF2-40B4-BE49-F238E27FC236}">
                <a16:creationId xmlns:a16="http://schemas.microsoft.com/office/drawing/2014/main" id="{FE3CF1B8-1B14-0741-8531-FC56AC0AA2FE}"/>
              </a:ext>
            </a:extLst>
          </p:cNvPr>
          <p:cNvPicPr>
            <a:picLocks noGrp="1" noChangeAspect="1"/>
          </p:cNvPicPr>
          <p:nvPr>
            <p:ph idx="1"/>
          </p:nvPr>
        </p:nvPicPr>
        <p:blipFill>
          <a:blip r:embed="rId3"/>
          <a:stretch>
            <a:fillRect/>
          </a:stretch>
        </p:blipFill>
        <p:spPr>
          <a:xfrm>
            <a:off x="1371600" y="2726190"/>
            <a:ext cx="9601200" cy="2701020"/>
          </a:xfrm>
        </p:spPr>
      </p:pic>
    </p:spTree>
    <p:extLst>
      <p:ext uri="{BB962C8B-B14F-4D97-AF65-F5344CB8AC3E}">
        <p14:creationId xmlns:p14="http://schemas.microsoft.com/office/powerpoint/2010/main" val="777937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3. Scalability</a:t>
            </a:r>
          </a:p>
          <a:p>
            <a:endParaRPr lang="en-US" dirty="0"/>
          </a:p>
          <a:p>
            <a:endParaRPr lang="en-US" dirty="0"/>
          </a:p>
        </p:txBody>
      </p:sp>
      <p:pic>
        <p:nvPicPr>
          <p:cNvPr id="4" name="Content Placeholder 3">
            <a:extLst>
              <a:ext uri="{FF2B5EF4-FFF2-40B4-BE49-F238E27FC236}">
                <a16:creationId xmlns:a16="http://schemas.microsoft.com/office/drawing/2014/main" id="{FE3CF1B8-1B14-0741-8531-FC56AC0AA2FE}"/>
              </a:ext>
            </a:extLst>
          </p:cNvPr>
          <p:cNvPicPr>
            <a:picLocks noGrp="1" noChangeAspect="1"/>
          </p:cNvPicPr>
          <p:nvPr>
            <p:ph idx="1"/>
          </p:nvPr>
        </p:nvPicPr>
        <p:blipFill>
          <a:blip r:embed="rId3"/>
          <a:stretch>
            <a:fillRect/>
          </a:stretch>
        </p:blipFill>
        <p:spPr>
          <a:xfrm>
            <a:off x="1371600" y="2726190"/>
            <a:ext cx="6146800" cy="1729224"/>
          </a:xfrm>
        </p:spPr>
      </p:pic>
      <p:pic>
        <p:nvPicPr>
          <p:cNvPr id="6" name="Picture 5">
            <a:extLst>
              <a:ext uri="{FF2B5EF4-FFF2-40B4-BE49-F238E27FC236}">
                <a16:creationId xmlns:a16="http://schemas.microsoft.com/office/drawing/2014/main" id="{E36ED7D0-FF1F-AB4D-B2BF-C21E73130E6C}"/>
              </a:ext>
            </a:extLst>
          </p:cNvPr>
          <p:cNvPicPr>
            <a:picLocks noChangeAspect="1"/>
          </p:cNvPicPr>
          <p:nvPr/>
        </p:nvPicPr>
        <p:blipFill>
          <a:blip r:embed="rId4"/>
          <a:stretch>
            <a:fillRect/>
          </a:stretch>
        </p:blipFill>
        <p:spPr>
          <a:xfrm>
            <a:off x="2688493" y="3997426"/>
            <a:ext cx="8743461" cy="1177004"/>
          </a:xfrm>
          <a:prstGeom prst="rect">
            <a:avLst/>
          </a:prstGeom>
        </p:spPr>
      </p:pic>
    </p:spTree>
    <p:extLst>
      <p:ext uri="{BB962C8B-B14F-4D97-AF65-F5344CB8AC3E}">
        <p14:creationId xmlns:p14="http://schemas.microsoft.com/office/powerpoint/2010/main" val="2855155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Questions?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688367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pPr marL="457200" indent="-457200">
              <a:buFont typeface="+mj-lt"/>
              <a:buAutoNum type="arabicPeriod"/>
            </a:pPr>
            <a:r>
              <a:rPr lang="en-US" dirty="0"/>
              <a:t>Brief overview</a:t>
            </a:r>
          </a:p>
        </p:txBody>
      </p:sp>
    </p:spTree>
    <p:extLst>
      <p:ext uri="{BB962C8B-B14F-4D97-AF65-F5344CB8AC3E}">
        <p14:creationId xmlns:p14="http://schemas.microsoft.com/office/powerpoint/2010/main" val="3541375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pic>
        <p:nvPicPr>
          <p:cNvPr id="7" name="Picture 6">
            <a:extLst>
              <a:ext uri="{FF2B5EF4-FFF2-40B4-BE49-F238E27FC236}">
                <a16:creationId xmlns:a16="http://schemas.microsoft.com/office/drawing/2014/main" id="{11E132E6-984E-5844-933C-8911D0B4DA18}"/>
              </a:ext>
            </a:extLst>
          </p:cNvPr>
          <p:cNvPicPr>
            <a:picLocks noChangeAspect="1"/>
          </p:cNvPicPr>
          <p:nvPr/>
        </p:nvPicPr>
        <p:blipFill>
          <a:blip r:embed="rId3"/>
          <a:stretch>
            <a:fillRect/>
          </a:stretch>
        </p:blipFill>
        <p:spPr>
          <a:xfrm>
            <a:off x="1371600" y="1653435"/>
            <a:ext cx="4734839" cy="3551129"/>
          </a:xfrm>
          <a:prstGeom prst="rect">
            <a:avLst/>
          </a:prstGeom>
        </p:spPr>
      </p:pic>
      <p:sp>
        <p:nvSpPr>
          <p:cNvPr id="4" name="Content Placeholder 3">
            <a:extLst>
              <a:ext uri="{FF2B5EF4-FFF2-40B4-BE49-F238E27FC236}">
                <a16:creationId xmlns:a16="http://schemas.microsoft.com/office/drawing/2014/main" id="{C55B8129-75C9-C441-AC3A-54F3763C8B1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58574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pPr marL="457200" indent="-457200">
              <a:buFont typeface="+mj-lt"/>
              <a:buAutoNum type="arabicPeriod"/>
            </a:pPr>
            <a:r>
              <a:rPr lang="en-US" dirty="0"/>
              <a:t>Brief overview</a:t>
            </a:r>
          </a:p>
          <a:p>
            <a:pPr marL="457200" indent="-457200">
              <a:buFont typeface="+mj-lt"/>
              <a:buAutoNum type="arabicPeriod"/>
            </a:pPr>
            <a:r>
              <a:rPr lang="en-US" dirty="0"/>
              <a:t>Methodology</a:t>
            </a:r>
          </a:p>
        </p:txBody>
      </p:sp>
    </p:spTree>
    <p:extLst>
      <p:ext uri="{BB962C8B-B14F-4D97-AF65-F5344CB8AC3E}">
        <p14:creationId xmlns:p14="http://schemas.microsoft.com/office/powerpoint/2010/main" val="650666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pPr marL="457200" indent="-457200">
              <a:buFont typeface="+mj-lt"/>
              <a:buAutoNum type="arabicPeriod"/>
            </a:pPr>
            <a:r>
              <a:rPr lang="en-US" dirty="0"/>
              <a:t>Brief overview</a:t>
            </a:r>
          </a:p>
          <a:p>
            <a:pPr marL="457200" indent="-457200">
              <a:buFont typeface="+mj-lt"/>
              <a:buAutoNum type="arabicPeriod"/>
            </a:pPr>
            <a:r>
              <a:rPr lang="en-US" dirty="0"/>
              <a:t>Methodology</a:t>
            </a:r>
          </a:p>
          <a:p>
            <a:pPr marL="457200" indent="-457200">
              <a:buFont typeface="+mj-lt"/>
              <a:buAutoNum type="arabicPeriod"/>
            </a:pPr>
            <a:r>
              <a:rPr lang="en-US" dirty="0"/>
              <a:t>Results</a:t>
            </a:r>
          </a:p>
        </p:txBody>
      </p:sp>
    </p:spTree>
    <p:extLst>
      <p:ext uri="{BB962C8B-B14F-4D97-AF65-F5344CB8AC3E}">
        <p14:creationId xmlns:p14="http://schemas.microsoft.com/office/powerpoint/2010/main" val="3759439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pPr marL="457200" indent="-457200">
              <a:buFont typeface="+mj-lt"/>
              <a:buAutoNum type="arabicPeriod"/>
            </a:pPr>
            <a:r>
              <a:rPr lang="en-US" dirty="0"/>
              <a:t>Brief overview</a:t>
            </a:r>
          </a:p>
          <a:p>
            <a:pPr marL="457200" indent="-457200">
              <a:buFont typeface="+mj-lt"/>
              <a:buAutoNum type="arabicPeriod"/>
            </a:pPr>
            <a:r>
              <a:rPr lang="en-US" dirty="0"/>
              <a:t>Methodology</a:t>
            </a:r>
          </a:p>
          <a:p>
            <a:pPr marL="457200" indent="-457200">
              <a:buFont typeface="+mj-lt"/>
              <a:buAutoNum type="arabicPeriod"/>
            </a:pPr>
            <a:r>
              <a:rPr lang="en-US" dirty="0"/>
              <a:t>Results</a:t>
            </a:r>
          </a:p>
          <a:p>
            <a:pPr marL="457200" indent="-457200">
              <a:buFont typeface="+mj-lt"/>
              <a:buAutoNum type="arabicPeriod"/>
            </a:pPr>
            <a:r>
              <a:rPr lang="en-US" dirty="0"/>
              <a:t>Questions</a:t>
            </a:r>
          </a:p>
        </p:txBody>
      </p:sp>
    </p:spTree>
    <p:extLst>
      <p:ext uri="{BB962C8B-B14F-4D97-AF65-F5344CB8AC3E}">
        <p14:creationId xmlns:p14="http://schemas.microsoft.com/office/powerpoint/2010/main" val="1468364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Many ungulates exhibit partial migration</a:t>
            </a:r>
          </a:p>
        </p:txBody>
      </p:sp>
    </p:spTree>
    <p:extLst>
      <p:ext uri="{BB962C8B-B14F-4D97-AF65-F5344CB8AC3E}">
        <p14:creationId xmlns:p14="http://schemas.microsoft.com/office/powerpoint/2010/main" val="21775289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Many ungulates exhibit partial migration</a:t>
            </a:r>
          </a:p>
          <a:p>
            <a:r>
              <a:rPr lang="en-US" dirty="0"/>
              <a:t>Until recently, there only existed migrants and residents with fixed behaviors</a:t>
            </a:r>
          </a:p>
        </p:txBody>
      </p:sp>
    </p:spTree>
    <p:extLst>
      <p:ext uri="{BB962C8B-B14F-4D97-AF65-F5344CB8AC3E}">
        <p14:creationId xmlns:p14="http://schemas.microsoft.com/office/powerpoint/2010/main" val="22540010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6569795" cy="3581400"/>
          </a:xfrm>
        </p:spPr>
        <p:txBody>
          <a:bodyPr/>
          <a:lstStyle/>
          <a:p>
            <a:r>
              <a:rPr lang="en-US" dirty="0"/>
              <a:t>Many ungulates exhibit partial migration</a:t>
            </a:r>
          </a:p>
          <a:p>
            <a:r>
              <a:rPr lang="en-US" dirty="0"/>
              <a:t>Until recently, there only existed migrants and residents with fixed behaviors</a:t>
            </a:r>
          </a:p>
          <a:p>
            <a:r>
              <a:rPr lang="en-US" dirty="0"/>
              <a:t>No evidence of switching between strategies for elk in the GYE</a:t>
            </a:r>
          </a:p>
        </p:txBody>
      </p:sp>
      <p:pic>
        <p:nvPicPr>
          <p:cNvPr id="6" name="Picture 5">
            <a:extLst>
              <a:ext uri="{FF2B5EF4-FFF2-40B4-BE49-F238E27FC236}">
                <a16:creationId xmlns:a16="http://schemas.microsoft.com/office/drawing/2014/main" id="{ECCAA678-830C-0B4C-91DF-7A832939E000}"/>
              </a:ext>
            </a:extLst>
          </p:cNvPr>
          <p:cNvPicPr>
            <a:picLocks noChangeAspect="1"/>
          </p:cNvPicPr>
          <p:nvPr/>
        </p:nvPicPr>
        <p:blipFill>
          <a:blip r:embed="rId3"/>
          <a:stretch>
            <a:fillRect/>
          </a:stretch>
        </p:blipFill>
        <p:spPr>
          <a:xfrm>
            <a:off x="8133151" y="1885567"/>
            <a:ext cx="3488605" cy="4087586"/>
          </a:xfrm>
          <a:prstGeom prst="rect">
            <a:avLst/>
          </a:prstGeom>
        </p:spPr>
      </p:pic>
    </p:spTree>
    <p:extLst>
      <p:ext uri="{BB962C8B-B14F-4D97-AF65-F5344CB8AC3E}">
        <p14:creationId xmlns:p14="http://schemas.microsoft.com/office/powerpoint/2010/main" val="3375070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6569795" cy="3581400"/>
          </a:xfrm>
        </p:spPr>
        <p:txBody>
          <a:bodyPr/>
          <a:lstStyle/>
          <a:p>
            <a:r>
              <a:rPr lang="en-US" dirty="0"/>
              <a:t>Many ungulates exhibit partial migration</a:t>
            </a:r>
          </a:p>
          <a:p>
            <a:r>
              <a:rPr lang="en-US" dirty="0"/>
              <a:t>Until recently, there only existed migrants and residents with fixed behaviors</a:t>
            </a:r>
          </a:p>
          <a:p>
            <a:r>
              <a:rPr lang="en-US" dirty="0"/>
              <a:t>No evidence of switching between strategies for elk in the GYE</a:t>
            </a:r>
          </a:p>
          <a:p>
            <a:r>
              <a:rPr lang="en-US" dirty="0"/>
              <a:t>Do elk switch between movement strategies? And if so, why?</a:t>
            </a:r>
          </a:p>
        </p:txBody>
      </p:sp>
      <p:pic>
        <p:nvPicPr>
          <p:cNvPr id="6" name="Picture 5">
            <a:extLst>
              <a:ext uri="{FF2B5EF4-FFF2-40B4-BE49-F238E27FC236}">
                <a16:creationId xmlns:a16="http://schemas.microsoft.com/office/drawing/2014/main" id="{ECCAA678-830C-0B4C-91DF-7A832939E000}"/>
              </a:ext>
            </a:extLst>
          </p:cNvPr>
          <p:cNvPicPr>
            <a:picLocks noChangeAspect="1"/>
          </p:cNvPicPr>
          <p:nvPr/>
        </p:nvPicPr>
        <p:blipFill>
          <a:blip r:embed="rId3"/>
          <a:stretch>
            <a:fillRect/>
          </a:stretch>
        </p:blipFill>
        <p:spPr>
          <a:xfrm>
            <a:off x="8133151" y="1885567"/>
            <a:ext cx="3488605" cy="4087586"/>
          </a:xfrm>
          <a:prstGeom prst="rect">
            <a:avLst/>
          </a:prstGeom>
        </p:spPr>
      </p:pic>
    </p:spTree>
    <p:extLst>
      <p:ext uri="{BB962C8B-B14F-4D97-AF65-F5344CB8AC3E}">
        <p14:creationId xmlns:p14="http://schemas.microsoft.com/office/powerpoint/2010/main" val="2620173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7317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pPr lvl="1"/>
            <a:endParaRPr lang="en-US" dirty="0"/>
          </a:p>
        </p:txBody>
      </p:sp>
    </p:spTree>
    <p:extLst>
      <p:ext uri="{BB962C8B-B14F-4D97-AF65-F5344CB8AC3E}">
        <p14:creationId xmlns:p14="http://schemas.microsoft.com/office/powerpoint/2010/main" val="765380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3289056" cy="3581400"/>
          </a:xfrm>
        </p:spPr>
        <p:txBody>
          <a:bodyPr/>
          <a:lstStyle/>
          <a:p>
            <a:r>
              <a:rPr lang="en-US" dirty="0"/>
              <a:t>Movement data</a:t>
            </a:r>
          </a:p>
          <a:p>
            <a:pPr lvl="1"/>
            <a:r>
              <a:rPr lang="en-US" dirty="0"/>
              <a:t>Classification of movement strategies</a:t>
            </a:r>
          </a:p>
          <a:p>
            <a:pPr lvl="1"/>
            <a:endParaRPr lang="en-US" dirty="0"/>
          </a:p>
          <a:p>
            <a:pPr lvl="1"/>
            <a:endParaRPr lang="en-US" dirty="0"/>
          </a:p>
        </p:txBody>
      </p:sp>
      <p:pic>
        <p:nvPicPr>
          <p:cNvPr id="3" name="classification" descr="classification">
            <a:hlinkClick r:id="" action="ppaction://media"/>
            <a:extLst>
              <a:ext uri="{FF2B5EF4-FFF2-40B4-BE49-F238E27FC236}">
                <a16:creationId xmlns:a16="http://schemas.microsoft.com/office/drawing/2014/main" id="{77BC2BCB-58DE-764F-8067-6FEB0D0D56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08256" y="2171700"/>
            <a:ext cx="7112000" cy="4000500"/>
          </a:xfrm>
          <a:prstGeom prst="rect">
            <a:avLst/>
          </a:prstGeom>
        </p:spPr>
      </p:pic>
    </p:spTree>
    <p:extLst>
      <p:ext uri="{BB962C8B-B14F-4D97-AF65-F5344CB8AC3E}">
        <p14:creationId xmlns:p14="http://schemas.microsoft.com/office/powerpoint/2010/main" val="3934352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1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pic>
        <p:nvPicPr>
          <p:cNvPr id="5" name="Content Placeholder 4">
            <a:extLst>
              <a:ext uri="{FF2B5EF4-FFF2-40B4-BE49-F238E27FC236}">
                <a16:creationId xmlns:a16="http://schemas.microsoft.com/office/drawing/2014/main" id="{C7EF5069-582E-D54B-99C7-8C3F4CC46517}"/>
              </a:ext>
            </a:extLst>
          </p:cNvPr>
          <p:cNvPicPr>
            <a:picLocks noGrp="1" noChangeAspect="1"/>
          </p:cNvPicPr>
          <p:nvPr>
            <p:ph idx="1"/>
          </p:nvPr>
        </p:nvPicPr>
        <p:blipFill>
          <a:blip r:embed="rId3"/>
          <a:stretch>
            <a:fillRect/>
          </a:stretch>
        </p:blipFill>
        <p:spPr>
          <a:xfrm>
            <a:off x="2029260" y="2343932"/>
            <a:ext cx="6366933" cy="3581400"/>
          </a:xfrm>
        </p:spPr>
      </p:pic>
      <p:pic>
        <p:nvPicPr>
          <p:cNvPr id="11" name="Picture 10">
            <a:extLst>
              <a:ext uri="{FF2B5EF4-FFF2-40B4-BE49-F238E27FC236}">
                <a16:creationId xmlns:a16="http://schemas.microsoft.com/office/drawing/2014/main" id="{403BBEC6-C7F8-1C40-9ECE-195F0A3FC442}"/>
              </a:ext>
            </a:extLst>
          </p:cNvPr>
          <p:cNvPicPr>
            <a:picLocks noChangeAspect="1"/>
          </p:cNvPicPr>
          <p:nvPr/>
        </p:nvPicPr>
        <p:blipFill>
          <a:blip r:embed="rId4"/>
          <a:stretch>
            <a:fillRect/>
          </a:stretch>
        </p:blipFill>
        <p:spPr>
          <a:xfrm>
            <a:off x="7194922" y="818367"/>
            <a:ext cx="3316265" cy="3316265"/>
          </a:xfrm>
          <a:prstGeom prst="rect">
            <a:avLst/>
          </a:prstGeom>
        </p:spPr>
      </p:pic>
    </p:spTree>
    <p:extLst>
      <p:ext uri="{BB962C8B-B14F-4D97-AF65-F5344CB8AC3E}">
        <p14:creationId xmlns:p14="http://schemas.microsoft.com/office/powerpoint/2010/main" val="1263576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pPr lvl="1"/>
            <a:r>
              <a:rPr lang="en-US" dirty="0"/>
              <a:t>Classification of movement strategies</a:t>
            </a:r>
          </a:p>
          <a:p>
            <a:pPr lvl="1"/>
            <a:endParaRPr lang="en-US" dirty="0"/>
          </a:p>
          <a:p>
            <a:pPr lvl="1"/>
            <a:endParaRPr lang="en-US" dirty="0"/>
          </a:p>
        </p:txBody>
      </p:sp>
      <p:pic>
        <p:nvPicPr>
          <p:cNvPr id="1026" name="Picture 2">
            <a:extLst>
              <a:ext uri="{FF2B5EF4-FFF2-40B4-BE49-F238E27FC236}">
                <a16:creationId xmlns:a16="http://schemas.microsoft.com/office/drawing/2014/main" id="{363284BA-EF5A-554C-97C5-2F4EFE230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1817" y="1890346"/>
            <a:ext cx="3839583" cy="496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1711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pPr lvl="1"/>
            <a:r>
              <a:rPr lang="en-US" dirty="0"/>
              <a:t>Classification of movement strategies</a:t>
            </a:r>
          </a:p>
          <a:p>
            <a:pPr lvl="1"/>
            <a:r>
              <a:rPr lang="en-US" dirty="0"/>
              <a:t>ID switching events</a:t>
            </a:r>
          </a:p>
          <a:p>
            <a:pPr lvl="1"/>
            <a:endParaRPr lang="en-US" dirty="0"/>
          </a:p>
          <a:p>
            <a:pPr lvl="1"/>
            <a:endParaRPr lang="en-US" dirty="0"/>
          </a:p>
        </p:txBody>
      </p:sp>
    </p:spTree>
    <p:extLst>
      <p:ext uri="{BB962C8B-B14F-4D97-AF65-F5344CB8AC3E}">
        <p14:creationId xmlns:p14="http://schemas.microsoft.com/office/powerpoint/2010/main" val="4957940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pPr lvl="1"/>
            <a:r>
              <a:rPr lang="en-US" dirty="0"/>
              <a:t>Classification of movement strategies</a:t>
            </a:r>
          </a:p>
          <a:p>
            <a:pPr lvl="1"/>
            <a:r>
              <a:rPr lang="en-US" dirty="0"/>
              <a:t>ID switching events</a:t>
            </a:r>
          </a:p>
          <a:p>
            <a:pPr lvl="1"/>
            <a:endParaRPr lang="en-US" dirty="0"/>
          </a:p>
          <a:p>
            <a:pPr lvl="1"/>
            <a:endParaRPr lang="en-US" dirty="0"/>
          </a:p>
        </p:txBody>
      </p:sp>
      <p:pic>
        <p:nvPicPr>
          <p:cNvPr id="2050" name="Picture 2">
            <a:extLst>
              <a:ext uri="{FF2B5EF4-FFF2-40B4-BE49-F238E27FC236}">
                <a16:creationId xmlns:a16="http://schemas.microsoft.com/office/drawing/2014/main" id="{3E4B3D82-1F8D-A145-B81A-7390E510F0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1538" y="3095030"/>
            <a:ext cx="5111262" cy="315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910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p:txBody>
      </p:sp>
    </p:spTree>
    <p:extLst>
      <p:ext uri="{BB962C8B-B14F-4D97-AF65-F5344CB8AC3E}">
        <p14:creationId xmlns:p14="http://schemas.microsoft.com/office/powerpoint/2010/main" val="3214003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endParaRPr lang="en-US" dirty="0"/>
          </a:p>
        </p:txBody>
      </p:sp>
    </p:spTree>
    <p:extLst>
      <p:ext uri="{BB962C8B-B14F-4D97-AF65-F5344CB8AC3E}">
        <p14:creationId xmlns:p14="http://schemas.microsoft.com/office/powerpoint/2010/main" val="17907244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pPr lvl="2"/>
            <a:r>
              <a:rPr lang="en-US" dirty="0"/>
              <a:t>Snow depth</a:t>
            </a:r>
          </a:p>
          <a:p>
            <a:endParaRPr lang="en-US" dirty="0"/>
          </a:p>
        </p:txBody>
      </p:sp>
      <p:pic>
        <p:nvPicPr>
          <p:cNvPr id="4" name="Picture 3">
            <a:extLst>
              <a:ext uri="{FF2B5EF4-FFF2-40B4-BE49-F238E27FC236}">
                <a16:creationId xmlns:a16="http://schemas.microsoft.com/office/drawing/2014/main" id="{81A2EA61-2B00-CF49-ABC4-D85F1138C4C6}"/>
              </a:ext>
            </a:extLst>
          </p:cNvPr>
          <p:cNvPicPr>
            <a:picLocks noChangeAspect="1"/>
          </p:cNvPicPr>
          <p:nvPr/>
        </p:nvPicPr>
        <p:blipFill>
          <a:blip r:embed="rId3"/>
          <a:stretch>
            <a:fillRect/>
          </a:stretch>
        </p:blipFill>
        <p:spPr>
          <a:xfrm>
            <a:off x="5709525" y="4871983"/>
            <a:ext cx="6007100" cy="1117600"/>
          </a:xfrm>
          <a:prstGeom prst="rect">
            <a:avLst/>
          </a:prstGeom>
        </p:spPr>
      </p:pic>
      <p:pic>
        <p:nvPicPr>
          <p:cNvPr id="8194" name="Picture 2" descr="Google Earth Engine">
            <a:extLst>
              <a:ext uri="{FF2B5EF4-FFF2-40B4-BE49-F238E27FC236}">
                <a16:creationId xmlns:a16="http://schemas.microsoft.com/office/drawing/2014/main" id="{EBDC9400-95AC-1E4B-8E8D-1A9E1899C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6738" y="2619023"/>
            <a:ext cx="2092673" cy="1986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020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pPr lvl="2"/>
            <a:r>
              <a:rPr lang="en-US" dirty="0"/>
              <a:t>Snow depth</a:t>
            </a:r>
          </a:p>
          <a:p>
            <a:pPr lvl="2"/>
            <a:r>
              <a:rPr lang="en-US" dirty="0"/>
              <a:t>Green wave surfing</a:t>
            </a:r>
          </a:p>
          <a:p>
            <a:endParaRPr lang="en-US" dirty="0"/>
          </a:p>
        </p:txBody>
      </p:sp>
      <p:pic>
        <p:nvPicPr>
          <p:cNvPr id="6" name="Picture 5">
            <a:extLst>
              <a:ext uri="{FF2B5EF4-FFF2-40B4-BE49-F238E27FC236}">
                <a16:creationId xmlns:a16="http://schemas.microsoft.com/office/drawing/2014/main" id="{0E78EC2E-AA1C-F343-A616-4C736085F5D5}"/>
              </a:ext>
            </a:extLst>
          </p:cNvPr>
          <p:cNvPicPr>
            <a:picLocks noChangeAspect="1"/>
          </p:cNvPicPr>
          <p:nvPr/>
        </p:nvPicPr>
        <p:blipFill>
          <a:blip r:embed="rId3"/>
          <a:stretch>
            <a:fillRect/>
          </a:stretch>
        </p:blipFill>
        <p:spPr>
          <a:xfrm>
            <a:off x="7368376" y="2171700"/>
            <a:ext cx="3989552" cy="4390564"/>
          </a:xfrm>
          <a:prstGeom prst="rect">
            <a:avLst/>
          </a:prstGeom>
        </p:spPr>
      </p:pic>
      <p:sp>
        <p:nvSpPr>
          <p:cNvPr id="8" name="TextBox 7">
            <a:extLst>
              <a:ext uri="{FF2B5EF4-FFF2-40B4-BE49-F238E27FC236}">
                <a16:creationId xmlns:a16="http://schemas.microsoft.com/office/drawing/2014/main" id="{EB072B5A-394F-6C49-B3C7-EF46FA68CA39}"/>
              </a:ext>
            </a:extLst>
          </p:cNvPr>
          <p:cNvSpPr txBox="1"/>
          <p:nvPr/>
        </p:nvSpPr>
        <p:spPr>
          <a:xfrm>
            <a:off x="7368376" y="6562264"/>
            <a:ext cx="2828659" cy="369332"/>
          </a:xfrm>
          <a:prstGeom prst="rect">
            <a:avLst/>
          </a:prstGeom>
          <a:noFill/>
        </p:spPr>
        <p:txBody>
          <a:bodyPr wrap="none" rtlCol="0">
            <a:spAutoFit/>
          </a:bodyPr>
          <a:lstStyle/>
          <a:p>
            <a:r>
              <a:rPr lang="en-US" dirty="0"/>
              <a:t>From Middleton et al. 2018</a:t>
            </a:r>
          </a:p>
        </p:txBody>
      </p:sp>
    </p:spTree>
    <p:extLst>
      <p:ext uri="{BB962C8B-B14F-4D97-AF65-F5344CB8AC3E}">
        <p14:creationId xmlns:p14="http://schemas.microsoft.com/office/powerpoint/2010/main" val="3888541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pPr lvl="1"/>
            <a:r>
              <a:rPr lang="en-US" dirty="0"/>
              <a:t>Anthropogenic covariates</a:t>
            </a:r>
          </a:p>
          <a:p>
            <a:pPr lvl="2"/>
            <a:endParaRPr lang="en-US" dirty="0"/>
          </a:p>
          <a:p>
            <a:pPr lvl="1"/>
            <a:endParaRPr lang="en-US" dirty="0"/>
          </a:p>
        </p:txBody>
      </p:sp>
    </p:spTree>
    <p:extLst>
      <p:ext uri="{BB962C8B-B14F-4D97-AF65-F5344CB8AC3E}">
        <p14:creationId xmlns:p14="http://schemas.microsoft.com/office/powerpoint/2010/main" val="17915386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pPr lvl="1"/>
            <a:r>
              <a:rPr lang="en-US" dirty="0"/>
              <a:t>Anthropogenic covariates</a:t>
            </a:r>
          </a:p>
          <a:p>
            <a:pPr lvl="2"/>
            <a:r>
              <a:rPr lang="en-US" dirty="0"/>
              <a:t>Developed lands</a:t>
            </a:r>
          </a:p>
          <a:p>
            <a:pPr lvl="2"/>
            <a:r>
              <a:rPr lang="en-US" dirty="0"/>
              <a:t>Crop lands</a:t>
            </a:r>
          </a:p>
          <a:p>
            <a:pPr lvl="2"/>
            <a:endParaRPr lang="en-US" dirty="0"/>
          </a:p>
          <a:p>
            <a:pPr lvl="1"/>
            <a:endParaRPr lang="en-US" dirty="0"/>
          </a:p>
        </p:txBody>
      </p:sp>
      <p:pic>
        <p:nvPicPr>
          <p:cNvPr id="4" name="Picture 3">
            <a:extLst>
              <a:ext uri="{FF2B5EF4-FFF2-40B4-BE49-F238E27FC236}">
                <a16:creationId xmlns:a16="http://schemas.microsoft.com/office/drawing/2014/main" id="{5E15A4AD-7785-4D46-9547-916388149BFD}"/>
              </a:ext>
            </a:extLst>
          </p:cNvPr>
          <p:cNvPicPr>
            <a:picLocks noChangeAspect="1"/>
          </p:cNvPicPr>
          <p:nvPr/>
        </p:nvPicPr>
        <p:blipFill>
          <a:blip r:embed="rId3"/>
          <a:stretch>
            <a:fillRect/>
          </a:stretch>
        </p:blipFill>
        <p:spPr>
          <a:xfrm>
            <a:off x="8318500" y="5301642"/>
            <a:ext cx="2654300" cy="977900"/>
          </a:xfrm>
          <a:prstGeom prst="rect">
            <a:avLst/>
          </a:prstGeom>
        </p:spPr>
      </p:pic>
      <p:pic>
        <p:nvPicPr>
          <p:cNvPr id="8" name="Picture 7">
            <a:extLst>
              <a:ext uri="{FF2B5EF4-FFF2-40B4-BE49-F238E27FC236}">
                <a16:creationId xmlns:a16="http://schemas.microsoft.com/office/drawing/2014/main" id="{F912BCAD-CD82-5B49-84EA-33959BAA5B1C}"/>
              </a:ext>
            </a:extLst>
          </p:cNvPr>
          <p:cNvPicPr>
            <a:picLocks noChangeAspect="1"/>
          </p:cNvPicPr>
          <p:nvPr/>
        </p:nvPicPr>
        <p:blipFill>
          <a:blip r:embed="rId4"/>
          <a:stretch>
            <a:fillRect/>
          </a:stretch>
        </p:blipFill>
        <p:spPr>
          <a:xfrm>
            <a:off x="6696007" y="2352080"/>
            <a:ext cx="4276793" cy="2476500"/>
          </a:xfrm>
          <a:prstGeom prst="rect">
            <a:avLst/>
          </a:prstGeom>
        </p:spPr>
      </p:pic>
      <p:sp>
        <p:nvSpPr>
          <p:cNvPr id="9" name="TextBox 8">
            <a:extLst>
              <a:ext uri="{FF2B5EF4-FFF2-40B4-BE49-F238E27FC236}">
                <a16:creationId xmlns:a16="http://schemas.microsoft.com/office/drawing/2014/main" id="{14649568-3D74-4245-B4DE-7CAB954D3795}"/>
              </a:ext>
            </a:extLst>
          </p:cNvPr>
          <p:cNvSpPr txBox="1"/>
          <p:nvPr/>
        </p:nvSpPr>
        <p:spPr>
          <a:xfrm>
            <a:off x="6603733" y="4928428"/>
            <a:ext cx="4504823" cy="600164"/>
          </a:xfrm>
          <a:prstGeom prst="rect">
            <a:avLst/>
          </a:prstGeom>
          <a:noFill/>
        </p:spPr>
        <p:txBody>
          <a:bodyPr wrap="none" rtlCol="0">
            <a:spAutoFit/>
          </a:bodyPr>
          <a:lstStyle/>
          <a:p>
            <a:r>
              <a:rPr lang="en-US" sz="1500" dirty="0"/>
              <a:t>Land Change Monitoring, Assessment, and Projection</a:t>
            </a:r>
          </a:p>
          <a:p>
            <a:endParaRPr lang="en-US" dirty="0"/>
          </a:p>
        </p:txBody>
      </p:sp>
    </p:spTree>
    <p:extLst>
      <p:ext uri="{BB962C8B-B14F-4D97-AF65-F5344CB8AC3E}">
        <p14:creationId xmlns:p14="http://schemas.microsoft.com/office/powerpoint/2010/main" val="19252566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pPr lvl="1"/>
            <a:r>
              <a:rPr lang="en-US" dirty="0"/>
              <a:t>Anthropogenic covariates</a:t>
            </a:r>
          </a:p>
          <a:p>
            <a:pPr lvl="2"/>
            <a:r>
              <a:rPr lang="en-US" dirty="0"/>
              <a:t>Developed lands</a:t>
            </a:r>
          </a:p>
          <a:p>
            <a:pPr lvl="2"/>
            <a:r>
              <a:rPr lang="en-US" dirty="0"/>
              <a:t>Crop lands</a:t>
            </a:r>
          </a:p>
          <a:p>
            <a:pPr lvl="2"/>
            <a:r>
              <a:rPr lang="en-US" dirty="0"/>
              <a:t>Feed grounds</a:t>
            </a:r>
          </a:p>
          <a:p>
            <a:pPr lvl="2"/>
            <a:endParaRPr lang="en-US" dirty="0"/>
          </a:p>
          <a:p>
            <a:pPr lvl="1"/>
            <a:endParaRPr lang="en-US" dirty="0"/>
          </a:p>
        </p:txBody>
      </p:sp>
      <p:pic>
        <p:nvPicPr>
          <p:cNvPr id="6" name="Picture 5">
            <a:extLst>
              <a:ext uri="{FF2B5EF4-FFF2-40B4-BE49-F238E27FC236}">
                <a16:creationId xmlns:a16="http://schemas.microsoft.com/office/drawing/2014/main" id="{BA4F98D6-A4B7-CB4F-9EDB-73734EA5A8B8}"/>
              </a:ext>
            </a:extLst>
          </p:cNvPr>
          <p:cNvPicPr>
            <a:picLocks noChangeAspect="1"/>
          </p:cNvPicPr>
          <p:nvPr/>
        </p:nvPicPr>
        <p:blipFill>
          <a:blip r:embed="rId3"/>
          <a:stretch>
            <a:fillRect/>
          </a:stretch>
        </p:blipFill>
        <p:spPr>
          <a:xfrm>
            <a:off x="6287119" y="1890415"/>
            <a:ext cx="4685681" cy="4685681"/>
          </a:xfrm>
          <a:prstGeom prst="rect">
            <a:avLst/>
          </a:prstGeom>
        </p:spPr>
      </p:pic>
      <p:sp>
        <p:nvSpPr>
          <p:cNvPr id="10" name="TextBox 9">
            <a:extLst>
              <a:ext uri="{FF2B5EF4-FFF2-40B4-BE49-F238E27FC236}">
                <a16:creationId xmlns:a16="http://schemas.microsoft.com/office/drawing/2014/main" id="{4111EB7B-8F71-B047-9131-6639FA1F4F97}"/>
              </a:ext>
            </a:extLst>
          </p:cNvPr>
          <p:cNvSpPr txBox="1"/>
          <p:nvPr/>
        </p:nvSpPr>
        <p:spPr>
          <a:xfrm>
            <a:off x="6172200" y="6576096"/>
            <a:ext cx="2280240" cy="369332"/>
          </a:xfrm>
          <a:prstGeom prst="rect">
            <a:avLst/>
          </a:prstGeom>
          <a:noFill/>
        </p:spPr>
        <p:txBody>
          <a:bodyPr wrap="none" rtlCol="0">
            <a:spAutoFit/>
          </a:bodyPr>
          <a:lstStyle/>
          <a:p>
            <a:r>
              <a:rPr lang="en-US" dirty="0"/>
              <a:t>From Cole et al. 2018</a:t>
            </a:r>
          </a:p>
        </p:txBody>
      </p:sp>
    </p:spTree>
    <p:extLst>
      <p:ext uri="{BB962C8B-B14F-4D97-AF65-F5344CB8AC3E}">
        <p14:creationId xmlns:p14="http://schemas.microsoft.com/office/powerpoint/2010/main" val="2233687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endParaRPr lang="en-US" sz="2800" dirty="0"/>
          </a:p>
        </p:txBody>
      </p:sp>
      <p:pic>
        <p:nvPicPr>
          <p:cNvPr id="12" name="Picture 11">
            <a:extLst>
              <a:ext uri="{FF2B5EF4-FFF2-40B4-BE49-F238E27FC236}">
                <a16:creationId xmlns:a16="http://schemas.microsoft.com/office/drawing/2014/main" id="{F2EDE730-2057-894E-B735-CB80028FC5DA}"/>
              </a:ext>
            </a:extLst>
          </p:cNvPr>
          <p:cNvPicPr>
            <a:picLocks noChangeAspect="1"/>
          </p:cNvPicPr>
          <p:nvPr/>
        </p:nvPicPr>
        <p:blipFill>
          <a:blip r:embed="rId3"/>
          <a:stretch>
            <a:fillRect/>
          </a:stretch>
        </p:blipFill>
        <p:spPr>
          <a:xfrm>
            <a:off x="3309470" y="-3305791"/>
            <a:ext cx="3922059" cy="2941544"/>
          </a:xfrm>
          <a:prstGeom prst="rect">
            <a:avLst/>
          </a:prstGeom>
        </p:spPr>
      </p:pic>
    </p:spTree>
    <p:extLst>
      <p:ext uri="{BB962C8B-B14F-4D97-AF65-F5344CB8AC3E}">
        <p14:creationId xmlns:p14="http://schemas.microsoft.com/office/powerpoint/2010/main" val="19225962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pPr lvl="1"/>
            <a:r>
              <a:rPr lang="en-US" dirty="0"/>
              <a:t>Anthropogenic covariates</a:t>
            </a:r>
          </a:p>
          <a:p>
            <a:pPr lvl="1"/>
            <a:r>
              <a:rPr lang="en-US" dirty="0"/>
              <a:t>Socio-cultural knowledge transmission</a:t>
            </a:r>
          </a:p>
          <a:p>
            <a:pPr lvl="1"/>
            <a:endParaRPr lang="en-US" dirty="0"/>
          </a:p>
        </p:txBody>
      </p:sp>
      <p:pic>
        <p:nvPicPr>
          <p:cNvPr id="4" name="Picture 3">
            <a:extLst>
              <a:ext uri="{FF2B5EF4-FFF2-40B4-BE49-F238E27FC236}">
                <a16:creationId xmlns:a16="http://schemas.microsoft.com/office/drawing/2014/main" id="{CF1E944E-A749-8B46-9434-F005CF5304A5}"/>
              </a:ext>
            </a:extLst>
          </p:cNvPr>
          <p:cNvPicPr>
            <a:picLocks noChangeAspect="1"/>
          </p:cNvPicPr>
          <p:nvPr/>
        </p:nvPicPr>
        <p:blipFill>
          <a:blip r:embed="rId3"/>
          <a:stretch>
            <a:fillRect/>
          </a:stretch>
        </p:blipFill>
        <p:spPr>
          <a:xfrm>
            <a:off x="2547883" y="4408209"/>
            <a:ext cx="3190766" cy="1459191"/>
          </a:xfrm>
          <a:prstGeom prst="rect">
            <a:avLst/>
          </a:prstGeom>
        </p:spPr>
      </p:pic>
      <p:sp>
        <p:nvSpPr>
          <p:cNvPr id="8" name="TextBox 7">
            <a:extLst>
              <a:ext uri="{FF2B5EF4-FFF2-40B4-BE49-F238E27FC236}">
                <a16:creationId xmlns:a16="http://schemas.microsoft.com/office/drawing/2014/main" id="{879E4E0F-64A7-7847-A1C4-EC3D4884F744}"/>
              </a:ext>
            </a:extLst>
          </p:cNvPr>
          <p:cNvSpPr txBox="1"/>
          <p:nvPr/>
        </p:nvSpPr>
        <p:spPr>
          <a:xfrm>
            <a:off x="2547883" y="5915884"/>
            <a:ext cx="3356368" cy="369332"/>
          </a:xfrm>
          <a:prstGeom prst="rect">
            <a:avLst/>
          </a:prstGeom>
          <a:noFill/>
        </p:spPr>
        <p:txBody>
          <a:bodyPr wrap="none" rtlCol="0">
            <a:spAutoFit/>
          </a:bodyPr>
          <a:lstStyle/>
          <a:p>
            <a:r>
              <a:rPr lang="en-US" dirty="0"/>
              <a:t>Adopted from Lowrey et al. 2020</a:t>
            </a:r>
          </a:p>
        </p:txBody>
      </p:sp>
    </p:spTree>
    <p:extLst>
      <p:ext uri="{BB962C8B-B14F-4D97-AF65-F5344CB8AC3E}">
        <p14:creationId xmlns:p14="http://schemas.microsoft.com/office/powerpoint/2010/main" val="1206651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r>
              <a:rPr lang="en-US" dirty="0"/>
              <a:t>Modeling</a:t>
            </a:r>
          </a:p>
        </p:txBody>
      </p:sp>
    </p:spTree>
    <p:extLst>
      <p:ext uri="{BB962C8B-B14F-4D97-AF65-F5344CB8AC3E}">
        <p14:creationId xmlns:p14="http://schemas.microsoft.com/office/powerpoint/2010/main" val="30163840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3. Results</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116161" cy="3581400"/>
          </a:xfrm>
        </p:spPr>
        <p:txBody>
          <a:bodyPr/>
          <a:lstStyle/>
          <a:p>
            <a:r>
              <a:rPr lang="en-US" dirty="0"/>
              <a:t>Movement data</a:t>
            </a:r>
          </a:p>
          <a:p>
            <a:r>
              <a:rPr lang="en-US" dirty="0"/>
              <a:t>Causes of switching behavior </a:t>
            </a:r>
          </a:p>
          <a:p>
            <a:r>
              <a:rPr lang="en-US" dirty="0"/>
              <a:t>Modeling</a:t>
            </a:r>
          </a:p>
          <a:p>
            <a:pPr lvl="1"/>
            <a:r>
              <a:rPr lang="en-US" dirty="0"/>
              <a:t>Switching from a resident strategy</a:t>
            </a:r>
          </a:p>
        </p:txBody>
      </p:sp>
      <p:pic>
        <p:nvPicPr>
          <p:cNvPr id="16386" name="Picture 2">
            <a:extLst>
              <a:ext uri="{FF2B5EF4-FFF2-40B4-BE49-F238E27FC236}">
                <a16:creationId xmlns:a16="http://schemas.microsoft.com/office/drawing/2014/main" id="{89F62EF2-225A-6E42-B0F1-15B01497A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761" y="1890415"/>
            <a:ext cx="5713639" cy="410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774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3. Results</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116161" cy="3581400"/>
          </a:xfrm>
        </p:spPr>
        <p:txBody>
          <a:bodyPr/>
          <a:lstStyle/>
          <a:p>
            <a:r>
              <a:rPr lang="en-US" dirty="0"/>
              <a:t>Movement data</a:t>
            </a:r>
          </a:p>
          <a:p>
            <a:r>
              <a:rPr lang="en-US" dirty="0"/>
              <a:t>Causes of switching behavior </a:t>
            </a:r>
          </a:p>
          <a:p>
            <a:r>
              <a:rPr lang="en-US" dirty="0"/>
              <a:t>Modeling</a:t>
            </a:r>
          </a:p>
          <a:p>
            <a:pPr lvl="1"/>
            <a:r>
              <a:rPr lang="en-US" dirty="0"/>
              <a:t>Switching from an elevational migrant strategy</a:t>
            </a:r>
          </a:p>
        </p:txBody>
      </p:sp>
      <p:pic>
        <p:nvPicPr>
          <p:cNvPr id="17410" name="Picture 2">
            <a:extLst>
              <a:ext uri="{FF2B5EF4-FFF2-40B4-BE49-F238E27FC236}">
                <a16:creationId xmlns:a16="http://schemas.microsoft.com/office/drawing/2014/main" id="{4DF29FE2-7D8A-5545-BD9E-96CF00532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760" y="2023813"/>
            <a:ext cx="5778111" cy="4148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2268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3. Results</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116161" cy="3581400"/>
          </a:xfrm>
        </p:spPr>
        <p:txBody>
          <a:bodyPr/>
          <a:lstStyle/>
          <a:p>
            <a:r>
              <a:rPr lang="en-US" dirty="0"/>
              <a:t>Movement data</a:t>
            </a:r>
          </a:p>
          <a:p>
            <a:r>
              <a:rPr lang="en-US" dirty="0"/>
              <a:t>Causes of switching behavior </a:t>
            </a:r>
          </a:p>
          <a:p>
            <a:r>
              <a:rPr lang="en-US" dirty="0"/>
              <a:t>Modeling</a:t>
            </a:r>
          </a:p>
          <a:p>
            <a:pPr lvl="1"/>
            <a:r>
              <a:rPr lang="en-US" dirty="0"/>
              <a:t>Switching from a short distance migrant strategy</a:t>
            </a:r>
          </a:p>
        </p:txBody>
      </p:sp>
      <p:pic>
        <p:nvPicPr>
          <p:cNvPr id="18434" name="Picture 2">
            <a:extLst>
              <a:ext uri="{FF2B5EF4-FFF2-40B4-BE49-F238E27FC236}">
                <a16:creationId xmlns:a16="http://schemas.microsoft.com/office/drawing/2014/main" id="{DCB42EC5-D233-BB4A-A79B-6ACDC8CB7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972" y="1925958"/>
            <a:ext cx="6022428" cy="4323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4053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3. Results</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116161" cy="3581400"/>
          </a:xfrm>
        </p:spPr>
        <p:txBody>
          <a:bodyPr/>
          <a:lstStyle/>
          <a:p>
            <a:r>
              <a:rPr lang="en-US" dirty="0"/>
              <a:t>Movement data</a:t>
            </a:r>
          </a:p>
          <a:p>
            <a:r>
              <a:rPr lang="en-US" dirty="0"/>
              <a:t>Causes of switching behavior </a:t>
            </a:r>
          </a:p>
          <a:p>
            <a:r>
              <a:rPr lang="en-US" dirty="0"/>
              <a:t>Modeling</a:t>
            </a:r>
          </a:p>
          <a:p>
            <a:pPr lvl="1"/>
            <a:r>
              <a:rPr lang="en-US" dirty="0"/>
              <a:t>Switching from a long distance migrant strategy</a:t>
            </a:r>
          </a:p>
        </p:txBody>
      </p:sp>
      <p:pic>
        <p:nvPicPr>
          <p:cNvPr id="19458" name="Picture 2">
            <a:extLst>
              <a:ext uri="{FF2B5EF4-FFF2-40B4-BE49-F238E27FC236}">
                <a16:creationId xmlns:a16="http://schemas.microsoft.com/office/drawing/2014/main" id="{A06A37E4-21E4-A74C-8753-2D87B531D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6969" y="2015530"/>
            <a:ext cx="6243031" cy="3851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811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 </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369332"/>
          </a:xfrm>
          <a:prstGeom prst="rect">
            <a:avLst/>
          </a:prstGeom>
          <a:noFill/>
        </p:spPr>
        <p:txBody>
          <a:bodyPr wrap="square" rtlCol="0">
            <a:spAutoFit/>
          </a:bodyPr>
          <a:lstStyle/>
          <a:p>
            <a:r>
              <a:rPr lang="en-US" dirty="0"/>
              <a:t>4. Questions??</a:t>
            </a:r>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116161" cy="3581400"/>
          </a:xfrm>
        </p:spPr>
        <p:txBody>
          <a:bodyPr/>
          <a:lstStyle/>
          <a:p>
            <a:r>
              <a:rPr lang="en-US" dirty="0"/>
              <a:t>Movement data</a:t>
            </a:r>
          </a:p>
          <a:p>
            <a:r>
              <a:rPr lang="en-US" dirty="0"/>
              <a:t>Causes of switching behavior </a:t>
            </a:r>
          </a:p>
          <a:p>
            <a:r>
              <a:rPr lang="en-US" dirty="0"/>
              <a:t>Modeling</a:t>
            </a:r>
          </a:p>
        </p:txBody>
      </p:sp>
    </p:spTree>
    <p:extLst>
      <p:ext uri="{BB962C8B-B14F-4D97-AF65-F5344CB8AC3E}">
        <p14:creationId xmlns:p14="http://schemas.microsoft.com/office/powerpoint/2010/main" val="12192461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95173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pPr marL="457200" indent="-457200">
              <a:buFont typeface="+mj-lt"/>
              <a:buAutoNum type="arabicPeriod"/>
            </a:pPr>
            <a:r>
              <a:rPr lang="en-US" dirty="0"/>
              <a:t>Brief overview</a:t>
            </a:r>
          </a:p>
          <a:p>
            <a:pPr marL="457200" indent="-457200">
              <a:buFont typeface="+mj-lt"/>
              <a:buAutoNum type="arabicPeriod"/>
            </a:pPr>
            <a:r>
              <a:rPr lang="en-US" dirty="0"/>
              <a:t>Methodology</a:t>
            </a:r>
          </a:p>
          <a:p>
            <a:pPr marL="457200" indent="-457200">
              <a:buFont typeface="+mj-lt"/>
              <a:buAutoNum type="arabicPeriod"/>
            </a:pPr>
            <a:r>
              <a:rPr lang="en-US" dirty="0"/>
              <a:t>Results</a:t>
            </a:r>
          </a:p>
          <a:p>
            <a:pPr marL="457200" indent="-457200">
              <a:buFont typeface="+mj-lt"/>
              <a:buAutoNum type="arabicPeriod"/>
            </a:pPr>
            <a:r>
              <a:rPr lang="en-US" dirty="0"/>
              <a:t>Question</a:t>
            </a:r>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927472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p:txBody>
      </p:sp>
      <p:pic>
        <p:nvPicPr>
          <p:cNvPr id="12" name="Picture 11">
            <a:extLst>
              <a:ext uri="{FF2B5EF4-FFF2-40B4-BE49-F238E27FC236}">
                <a16:creationId xmlns:a16="http://schemas.microsoft.com/office/drawing/2014/main" id="{F2EDE730-2057-894E-B735-CB80028FC5DA}"/>
              </a:ext>
            </a:extLst>
          </p:cNvPr>
          <p:cNvPicPr>
            <a:picLocks noChangeAspect="1"/>
          </p:cNvPicPr>
          <p:nvPr/>
        </p:nvPicPr>
        <p:blipFill>
          <a:blip r:embed="rId3"/>
          <a:stretch>
            <a:fillRect/>
          </a:stretch>
        </p:blipFill>
        <p:spPr>
          <a:xfrm>
            <a:off x="6624170" y="2441866"/>
            <a:ext cx="3922059" cy="2941544"/>
          </a:xfrm>
          <a:prstGeom prst="rect">
            <a:avLst/>
          </a:prstGeom>
        </p:spPr>
      </p:pic>
    </p:spTree>
    <p:extLst>
      <p:ext uri="{BB962C8B-B14F-4D97-AF65-F5344CB8AC3E}">
        <p14:creationId xmlns:p14="http://schemas.microsoft.com/office/powerpoint/2010/main" val="2429451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 </a:t>
            </a:r>
          </a:p>
        </p:txBody>
      </p:sp>
      <p:pic>
        <p:nvPicPr>
          <p:cNvPr id="9" name="Picture 8">
            <a:extLst>
              <a:ext uri="{FF2B5EF4-FFF2-40B4-BE49-F238E27FC236}">
                <a16:creationId xmlns:a16="http://schemas.microsoft.com/office/drawing/2014/main" id="{8C3DE92B-6B42-6A45-AD64-F2256D7BFA1F}"/>
              </a:ext>
            </a:extLst>
          </p:cNvPr>
          <p:cNvPicPr>
            <a:picLocks noChangeAspect="1"/>
          </p:cNvPicPr>
          <p:nvPr/>
        </p:nvPicPr>
        <p:blipFill>
          <a:blip r:embed="rId3"/>
          <a:stretch>
            <a:fillRect/>
          </a:stretch>
        </p:blipFill>
        <p:spPr>
          <a:xfrm>
            <a:off x="1371600" y="5524500"/>
            <a:ext cx="3898900" cy="914400"/>
          </a:xfrm>
          <a:prstGeom prst="rect">
            <a:avLst/>
          </a:prstGeom>
        </p:spPr>
      </p:pic>
      <p:pic>
        <p:nvPicPr>
          <p:cNvPr id="11" name="Picture 10">
            <a:extLst>
              <a:ext uri="{FF2B5EF4-FFF2-40B4-BE49-F238E27FC236}">
                <a16:creationId xmlns:a16="http://schemas.microsoft.com/office/drawing/2014/main" id="{72A101E4-4345-E043-977E-D6E319EB9AD3}"/>
              </a:ext>
            </a:extLst>
          </p:cNvPr>
          <p:cNvPicPr>
            <a:picLocks noChangeAspect="1"/>
          </p:cNvPicPr>
          <p:nvPr/>
        </p:nvPicPr>
        <p:blipFill>
          <a:blip r:embed="rId4"/>
          <a:stretch>
            <a:fillRect/>
          </a:stretch>
        </p:blipFill>
        <p:spPr>
          <a:xfrm>
            <a:off x="1371600" y="4644950"/>
            <a:ext cx="3898900" cy="616100"/>
          </a:xfrm>
          <a:prstGeom prst="rect">
            <a:avLst/>
          </a:prstGeom>
        </p:spPr>
      </p:pic>
      <p:pic>
        <p:nvPicPr>
          <p:cNvPr id="12" name="Picture 11">
            <a:extLst>
              <a:ext uri="{FF2B5EF4-FFF2-40B4-BE49-F238E27FC236}">
                <a16:creationId xmlns:a16="http://schemas.microsoft.com/office/drawing/2014/main" id="{F2EDE730-2057-894E-B735-CB80028FC5DA}"/>
              </a:ext>
            </a:extLst>
          </p:cNvPr>
          <p:cNvPicPr>
            <a:picLocks noChangeAspect="1"/>
          </p:cNvPicPr>
          <p:nvPr/>
        </p:nvPicPr>
        <p:blipFill>
          <a:blip r:embed="rId5"/>
          <a:stretch>
            <a:fillRect/>
          </a:stretch>
        </p:blipFill>
        <p:spPr>
          <a:xfrm>
            <a:off x="3309470" y="-3305791"/>
            <a:ext cx="3922059" cy="2941544"/>
          </a:xfrm>
          <a:prstGeom prst="rect">
            <a:avLst/>
          </a:prstGeom>
        </p:spPr>
      </p:pic>
    </p:spTree>
    <p:extLst>
      <p:ext uri="{BB962C8B-B14F-4D97-AF65-F5344CB8AC3E}">
        <p14:creationId xmlns:p14="http://schemas.microsoft.com/office/powerpoint/2010/main" val="1398852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 </a:t>
            </a:r>
          </a:p>
        </p:txBody>
      </p:sp>
      <p:pic>
        <p:nvPicPr>
          <p:cNvPr id="5" name="Picture 4">
            <a:extLst>
              <a:ext uri="{FF2B5EF4-FFF2-40B4-BE49-F238E27FC236}">
                <a16:creationId xmlns:a16="http://schemas.microsoft.com/office/drawing/2014/main" id="{89263BAE-36D2-C64E-927E-51991756B544}"/>
              </a:ext>
            </a:extLst>
          </p:cNvPr>
          <p:cNvPicPr>
            <a:picLocks noChangeAspect="1"/>
          </p:cNvPicPr>
          <p:nvPr/>
        </p:nvPicPr>
        <p:blipFill>
          <a:blip r:embed="rId3"/>
          <a:stretch>
            <a:fillRect/>
          </a:stretch>
        </p:blipFill>
        <p:spPr>
          <a:xfrm>
            <a:off x="6096000" y="990600"/>
            <a:ext cx="5032375" cy="5032375"/>
          </a:xfrm>
          <a:prstGeom prst="rect">
            <a:avLst/>
          </a:prstGeom>
        </p:spPr>
      </p:pic>
      <p:pic>
        <p:nvPicPr>
          <p:cNvPr id="6" name="Picture 5">
            <a:extLst>
              <a:ext uri="{FF2B5EF4-FFF2-40B4-BE49-F238E27FC236}">
                <a16:creationId xmlns:a16="http://schemas.microsoft.com/office/drawing/2014/main" id="{FB4CDE0D-BFD5-A643-A4CC-4BB4DA77DFAD}"/>
              </a:ext>
            </a:extLst>
          </p:cNvPr>
          <p:cNvPicPr>
            <a:picLocks noChangeAspect="1"/>
          </p:cNvPicPr>
          <p:nvPr/>
        </p:nvPicPr>
        <p:blipFill>
          <a:blip r:embed="rId4"/>
          <a:stretch>
            <a:fillRect/>
          </a:stretch>
        </p:blipFill>
        <p:spPr>
          <a:xfrm>
            <a:off x="1371600" y="5524500"/>
            <a:ext cx="3898900" cy="914400"/>
          </a:xfrm>
          <a:prstGeom prst="rect">
            <a:avLst/>
          </a:prstGeom>
        </p:spPr>
      </p:pic>
      <p:pic>
        <p:nvPicPr>
          <p:cNvPr id="7" name="Picture 6">
            <a:extLst>
              <a:ext uri="{FF2B5EF4-FFF2-40B4-BE49-F238E27FC236}">
                <a16:creationId xmlns:a16="http://schemas.microsoft.com/office/drawing/2014/main" id="{982E77F1-EBDE-774D-BB71-70F7A5085D67}"/>
              </a:ext>
            </a:extLst>
          </p:cNvPr>
          <p:cNvPicPr>
            <a:picLocks noChangeAspect="1"/>
          </p:cNvPicPr>
          <p:nvPr/>
        </p:nvPicPr>
        <p:blipFill>
          <a:blip r:embed="rId5"/>
          <a:stretch>
            <a:fillRect/>
          </a:stretch>
        </p:blipFill>
        <p:spPr>
          <a:xfrm>
            <a:off x="1371600" y="4644950"/>
            <a:ext cx="3898900" cy="616100"/>
          </a:xfrm>
          <a:prstGeom prst="rect">
            <a:avLst/>
          </a:prstGeom>
        </p:spPr>
      </p:pic>
    </p:spTree>
    <p:extLst>
      <p:ext uri="{BB962C8B-B14F-4D97-AF65-F5344CB8AC3E}">
        <p14:creationId xmlns:p14="http://schemas.microsoft.com/office/powerpoint/2010/main" val="4258340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{EB99F006-93EE-8542-912B-136920615794}tf10001072</Template>
  <TotalTime>1418</TotalTime>
  <Words>5322</Words>
  <Application>Microsoft Macintosh PowerPoint</Application>
  <PresentationFormat>Widescreen</PresentationFormat>
  <Paragraphs>467</Paragraphs>
  <Slides>68</Slides>
  <Notes>67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68</vt:i4>
      </vt:variant>
    </vt:vector>
  </HeadingPairs>
  <TitlesOfParts>
    <vt:vector size="72" baseType="lpstr">
      <vt:lpstr>Arial</vt:lpstr>
      <vt:lpstr>Calibri</vt:lpstr>
      <vt:lpstr>Franklin Gothic Book</vt:lpstr>
      <vt:lpstr>Crop</vt:lpstr>
      <vt:lpstr>NREL Geospatial Research Scientist Interview</vt:lpstr>
      <vt:lpstr>A little about myself …</vt:lpstr>
      <vt:lpstr>A little about myself …</vt:lpstr>
      <vt:lpstr>A little about myself …</vt:lpstr>
      <vt:lpstr>A little about myself …</vt:lpstr>
      <vt:lpstr>Professionally…</vt:lpstr>
      <vt:lpstr>Professionally…</vt:lpstr>
      <vt:lpstr>Professionally…</vt:lpstr>
      <vt:lpstr>Professionally…</vt:lpstr>
      <vt:lpstr>Professionally…</vt:lpstr>
      <vt:lpstr>Professionally…</vt:lpstr>
      <vt:lpstr>Technical Task Overview</vt:lpstr>
      <vt:lpstr>Technical Task Process</vt:lpstr>
      <vt:lpstr>Technical Task Process</vt:lpstr>
      <vt:lpstr>Technical Task Process</vt:lpstr>
      <vt:lpstr>Technical Task Process</vt:lpstr>
      <vt:lpstr>Technical Task Process</vt:lpstr>
      <vt:lpstr>Technical Task Process</vt:lpstr>
      <vt:lpstr>Technical Task Process</vt:lpstr>
      <vt:lpstr>Technical Task Process</vt:lpstr>
      <vt:lpstr>Technical Task Process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Questions?</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Geospatial Research Scientist Interview</dc:title>
  <dc:creator>Gabe Zuckerman</dc:creator>
  <cp:lastModifiedBy>Gabe Zuckerman</cp:lastModifiedBy>
  <cp:revision>164</cp:revision>
  <dcterms:created xsi:type="dcterms:W3CDTF">2021-11-16T23:18:10Z</dcterms:created>
  <dcterms:modified xsi:type="dcterms:W3CDTF">2021-11-17T22:56:49Z</dcterms:modified>
</cp:coreProperties>
</file>